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  <p:sldMasterId id="2147483737" r:id="rId2"/>
    <p:sldMasterId id="2147483719" r:id="rId3"/>
    <p:sldMasterId id="2147483754" r:id="rId4"/>
    <p:sldMasterId id="2147483728" r:id="rId5"/>
    <p:sldMasterId id="2147483763" r:id="rId6"/>
  </p:sldMasterIdLst>
  <p:notesMasterIdLst>
    <p:notesMasterId r:id="rId45"/>
  </p:notesMasterIdLst>
  <p:sldIdLst>
    <p:sldId id="390" r:id="rId7"/>
    <p:sldId id="350" r:id="rId8"/>
    <p:sldId id="351" r:id="rId9"/>
    <p:sldId id="352" r:id="rId10"/>
    <p:sldId id="412" r:id="rId11"/>
    <p:sldId id="413" r:id="rId12"/>
    <p:sldId id="414" r:id="rId13"/>
    <p:sldId id="417" r:id="rId14"/>
    <p:sldId id="334" r:id="rId15"/>
    <p:sldId id="335" r:id="rId16"/>
    <p:sldId id="336" r:id="rId17"/>
    <p:sldId id="337" r:id="rId18"/>
    <p:sldId id="415" r:id="rId19"/>
    <p:sldId id="395" r:id="rId20"/>
    <p:sldId id="338" r:id="rId21"/>
    <p:sldId id="416" r:id="rId22"/>
    <p:sldId id="398" r:id="rId23"/>
    <p:sldId id="340" r:id="rId24"/>
    <p:sldId id="399" r:id="rId25"/>
    <p:sldId id="341" r:id="rId26"/>
    <p:sldId id="342" r:id="rId27"/>
    <p:sldId id="343" r:id="rId28"/>
    <p:sldId id="401" r:id="rId29"/>
    <p:sldId id="403" r:id="rId30"/>
    <p:sldId id="357" r:id="rId31"/>
    <p:sldId id="359" r:id="rId32"/>
    <p:sldId id="358" r:id="rId33"/>
    <p:sldId id="360" r:id="rId34"/>
    <p:sldId id="361" r:id="rId35"/>
    <p:sldId id="362" r:id="rId36"/>
    <p:sldId id="409" r:id="rId37"/>
    <p:sldId id="364" r:id="rId38"/>
    <p:sldId id="418" r:id="rId39"/>
    <p:sldId id="366" r:id="rId40"/>
    <p:sldId id="411" r:id="rId41"/>
    <p:sldId id="367" r:id="rId42"/>
    <p:sldId id="391" r:id="rId43"/>
    <p:sldId id="39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1D49"/>
    <a:srgbClr val="FFD100"/>
    <a:srgbClr val="008578"/>
    <a:srgbClr val="0077C8"/>
    <a:srgbClr val="5C068C"/>
    <a:srgbClr val="A6093D"/>
    <a:srgbClr val="CF4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93275-4219-8649-BAC1-F9EF85F4AAF5}" v="1" dt="2021-01-19T17:31:06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9776" autoAdjust="0"/>
  </p:normalViewPr>
  <p:slideViewPr>
    <p:cSldViewPr snapToGrid="0" snapToObjects="1" showGuides="1">
      <p:cViewPr varScale="1">
        <p:scale>
          <a:sx n="76" d="100"/>
          <a:sy n="76" d="100"/>
        </p:scale>
        <p:origin x="883" y="67"/>
      </p:cViewPr>
      <p:guideLst>
        <p:guide orient="horz" pos="2160"/>
        <p:guide pos="3840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2-11T12:47:53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6715 7538 504 0,'0'0'157'0,"0"0"-46"16,0 0 5-16,0 0 8 15,0 0-3-15,0 0-37 16,0 0 21-16,-63 1-28 16,53-1-1-16,-2 0-36 15,5 0 11-15,5 0 15 0,2 0-17 16,0 0-11-16,0 0-12 16,0 0-4-16,0 0-10 15,29 0-11-15,27 3 14 16,26-3 25-16,15 0 4 15,7-7-21-15,-2-11 2 16,-10 3-7-16,-16 5-1 16,-16 3-5-16,-16 3 2 15,-15 4-4-15,-11 0 1 16,-7 0-2-16,-9 0-3 16,-2 0-2-16,0 0 1 0,0 0 0 15,0 0 1 1,0 0-3-16,0 0-3 0,0 0 0 15,0 0 0 1,0 0 0-16,0 0 0 0,-6 0 0 16,-6 0 0-16,4 4-89 15,5-1-46-15,3 2-87 16,0-5-124-16,0 2-227 16</inkml:trace>
  <inkml:trace contextRef="#ctx0" brushRef="#br0" timeOffset="606.6">7662 7279 873 0,'0'0'129'0,"0"0"-76"0,0 0 37 16,0 0-5-16,0 0-29 15,0 0-28-15,-2-10-10 16,2 10-5-16,0 12 0 16,0 18 29-16,9 8 30 15,1 4-40-15,0 6-9 16,1 2-2-16,-1-4-10 16,2 1 8-16,1-7-11 15,1-6-5-15,-1-8 2 16,-4-8-4-16,0-11 6 15,-4-3 6-15,-3-4 9 16,0 0 6-16,-2 0 19 16,2 0 12-16,0-5-6 15,0-21-11-15,9-21-20 0,1-7-11 16,3-12 4-16,3-12-8 16,-3-2 9-16,4-4-14 15,-9 7 0-15,0 18 0 16,-8 12-2-16,-2 19 0 15,0 15-4-15,0 8-21 16,0 5-33-16,0 0-50 16,4 22-74-16,-1-2-52 15,-1 6-131-15</inkml:trace>
  <inkml:trace contextRef="#ctx0" brushRef="#br0" timeOffset="1157.34">8199 7483 449 0,'0'0'395'15,"0"0"-298"-15,0 0-75 16,0 0 29-16,0 0 25 16,0 0-6-16,0 0-9 15,58 28 26-15,-21-28-10 16,6-19-17-16,6-18-38 15,0-5 3-15,-7-4-6 16,-11 3 3-16,-10 0 4 16,-11 6-6-16,-10 10 0 15,0 7-1-15,0 5 27 16,-23 10-19-16,-10 5 3 16,-8 0-13-16,-6 15-11 15,0 22-2-15,3 8 2 0,11 2 10 16,6 6 2-16,11 1-10 15,11-3 4-15,5-1 2 16,0-5 5-16,5-12 6 16,24-7-6-16,10-9 8 15,17-11-7-15,11-6-12 16,7 0-8-16,4-16-1 16,-2-11-117-16,-5 2-114 15,-55 12-164-15,-7 7-477 16</inkml:trace>
  <inkml:trace contextRef="#ctx0" brushRef="#br0" timeOffset="1321.06">9108 7538 1410 0,'0'0'211'16,"0"0"-181"-16,0 0 72 16,0 0 54-16,0 0-62 15,0 0-68-15,31 0-22 16,-31 0-4-16,0 1-9 15,0 29-105-15,-2-13-240 16,-18 7-373-16</inkml:trace>
  <inkml:trace contextRef="#ctx0" brushRef="#br0" timeOffset="9857.87">26034 7511 683 0,'0'0'136'0,"0"0"-57"0,0 0-2 16,0 0 44 0,-4-102-4-16,2 96-60 0,2 2 24 15,-2 4 5-15,2 0-12 16,-3 0-29-16,1 0-15 16,2 23-11-16,-4 27-12 15,0 13 17-15,-6 13-3 16,1-1-13-16,1-8-8 15,1-10 0-15,7-7 0 16,0-11-15-16,0-7-81 16,0-13-83-16,5-19-110 15,-1 0-236-15</inkml:trace>
  <inkml:trace contextRef="#ctx0" brushRef="#br0" timeOffset="11863.92">25803 7711 656 0,'0'0'92'0,"0"0"-82"16,129-37-8-16,-42 3-2 15,-49 18-34-15,4-1-162 16</inkml:trace>
  <inkml:trace contextRef="#ctx0" brushRef="#br0" timeOffset="12339.72">26730 7449 688 0,'0'0'182'0,"0"0"-55"0,0 0-105 16,0 0-20-16,0 0 4 16,0 0 13-16,4 97-6 15,7-65-2-15,1-3 5 16,1 0 0-16,3-5-4 15,-6-4 0-15,1-6 0 16,-1-5-1-16,-2-8 5 16,-1 1 9-16,-1-2 8 15,4 0 25-15,7-20 1 16,4-16-30-16,5-4-18 16,-1-7-3-16,-5 0-2 15,-2-3-5-15,-3-1 0 16,-1 10-1-16,-3 8 0 0,-3 13-15 15,0 12-46-15,-2 8-122 16,-6 0-172-16,0 0-60 16</inkml:trace>
  <inkml:trace contextRef="#ctx0" brushRef="#br0" timeOffset="12657.28">27155 7678 437 0,'0'0'126'16,"0"0"-12"-16,0 0 7 0,117-85-37 15,-82 24 6 1,-2-4-6-16,-8 3-6 0,-12 10-12 16,-11 12-16-16,-2 8-4 15,0 14 2-15,-11 8-12 16,-15 10-12-16,-12 5 12 15,-5 36-28-15,-3 15 5 16,5 6 9-16,17 0-6 16,17-8-6-16,7-9-5 15,16-16 0-15,32-6 3 16,12-11-4-16,12-8-4 16,10-4-3-16,1 0-70 15,-52 0-86-15,-2 0-217 16</inkml:trace>
  <inkml:trace contextRef="#ctx0" brushRef="#br0" timeOffset="-192496.38">22408 2702 494 0,'0'0'524'16,"0"0"-444"-16,0 0-72 15,0 0 19-15,0 0 63 16,0 0-46-16,119 27 12 16,-72-21 24-16,-7-2-24 15,-4 1-13-15,-12-4-11 16,-8 3 2-16,-7-2-14 16,-5-2-3-16,-2 1 6 0,1-1 13 15,-1 0 3-15,-2 3-7 16,2-3-9-16,1 0-5 15,4 0-10-15,1 0-7 16,5 0 2-16,10 0-3 16,4 0 1-16,8 0-1 15,6-3-41-15,1-16-135 16,-29 11-160-16,-1-2-444 16</inkml:trace>
  <inkml:trace contextRef="#ctx0" brushRef="#br0" timeOffset="-191788.47">23397 2513 743 0,'0'0'37'16,"0"0"-34"-16,0 0 22 15,0 0 36-15,124 25 20 16,-104 0-22-16,-4 3-18 16,-5 2-13-16,-9 6 8 15,-2 3-13-15,-7 6 21 16,-30 2-16-16,-15-6-21 15,-4-5 9-15,1-6-12 16,4-8 7-16,11-4 1 16,9-8 12-16,10-2 11 15,11-5 12-15,8-2-5 16,2-1 5-16,0 0-25 16,0 0-22-16,6 2-1 0,27 1 1 15,16 1 13-15,13-4-2 16,10 0 0-16,1 0-2 15,10-9-9-15,4-15-37 16,-58 10-245-16,-5 2-851 16</inkml:trace>
  <inkml:trace contextRef="#ctx0" brushRef="#br0" timeOffset="-191005.24">24656 2815 817 0,'0'0'319'0,"0"0"-225"16,0 0-84-16,0 0-8 16,0 0 10-16,202-66 8 15,-90 24 11-15,1 2 17 16,-8 4-6-16,-16 4-13 15,-20 10-7-15,-20 5-7 0,-20 8-9 16,-18 4 1-16,-6 5-7 16,-5 0 5-16,0 0 15 15,-7 0 16-15,-38 24-9 16,-26 8-1-16,-18 7-21 16,-7-3-4-16,5-6 1 15,10-4 2-15,6-4-3 16,4 0 0-16,1-3-1 15,11-2 3-15,16-3-3 16,18-6 3-16,16-4-1 16,9-4 5-16,0 0-6 15,0 0-1-15,0 0-1 16,3 6-2-16,21 4-2 16,20 8 5-16,24 7 14 0,12-4 10 15,5 1-2-15,-6-6-6 16,-11-2-7-16,-15-2-5 15,-8-1-1-15,-12-2-3 16,-6 2 0-16,-10-5-1 16,-9 1-23-16,-8-1-165 15,0-6-134-15,-23 3-439 16</inkml:trace>
  <inkml:trace contextRef="#ctx0" brushRef="#br0" timeOffset="-190733.68">24511 3309 1078 0,'0'0'84'0,"0"0"-79"16,137 23 49-16,-50-17 45 15,9-2-35-15,12-1-21 16,-4-2 5-16,1 4-5 16,-13 1-25-16,-15 1-6 15,-12 2-6-15,-16-4-6 16,-11 2 0-16,-12-1-65 16,-26-6-195-16,0 0-482 15</inkml:trace>
  <inkml:trace contextRef="#ctx0" brushRef="#br0" timeOffset="-185737.95">26609 2398 689 0,'0'0'167'0,"-118"36"-113"16,51-1-29-16,9-3 72 0,16-9 5 15,20-3-23-15,13-1-29 16,9 0-27-16,0 6 20 16,13 3-39-16,27 6 5 15,14 4 4-15,6 0-10 16,2 2 5-16,-8 0 6 16,-10-4-9-16,-13 2-3 15,-12 1 3-15,-11-1 9 16,-8 0 7-16,0 4 3 15,-25-2-6-15,-17 2-2 16,-9-6-9-16,-4-10-2 16,-1-7-5-16,2-18-14 0,8-1-28 15,10-6-67-15,14-34-51 16,22 12-190-16,0-8-27 16</inkml:trace>
  <inkml:trace contextRef="#ctx0" brushRef="#br0" timeOffset="-185490.46">26850 2307 792 0,'0'0'159'0,"0"0"-138"15,15 114 92-15,-26-28 3 16,-5 8-25-16,8 6-7 0,-3 0-38 15,2 0-26-15,0-12-14 16,-2-8-5-16,0-17 1 16,6-18-2-16,5-13-6 15,0-20-90-15,0-12-89 16,0 0-176-16,9-25-142 16</inkml:trace>
  <inkml:trace contextRef="#ctx0" brushRef="#br0" timeOffset="-185260.87">26952 2731 612 0,'0'0'139'16,"-73"110"-83"-16,55-63-4 15,9-6 58-15,9-7-12 16,0-1-34-16,0-3 9 15,13-6-28-15,12-3-22 16,6-4-12-16,5-7-3 16,2-6-8-16,0-4-69 15,-25 0-178-15,-7 0-309 16</inkml:trace>
  <inkml:trace contextRef="#ctx0" brushRef="#br0" timeOffset="-184555.24">27237 2996 684 0,'0'0'87'0,"0"0"-78"16,83-120-6-16,-65 82-2 15,-11 5-1-15,-5 11 6 16,-2 12 15-16,0 6 55 15,-13 4-40-15,-14 0-24 16,-4 16 3-16,0 10-9 16,4 8 25-16,4 10 22 0,5 5-3 15,5 5-6-15,9 0-31 16,4-8-4 0,0-6-2-16,0-9-7 0,13-14 0 15,14-11 1-15,8-6-2 16,8 0-24-16,1-22-6 15,1-8-48-15,-7 2-29 16,-7 1 31-16,-6 2 48 16,-8 0 22-16,-5 8 3 15,-4 3 4-15,-5 4 12 16,-3 7 27-16,2 3 32 16,-2 0 22-16,0 0-16 15,2 0-54-15,0 0-23 16,2 11 0-16,1 7 0 15,4 0 3-15,4-4 2 0,5-6-2 16,7-8-3-16,3 0 12 16,7 0-1-16,0-18-11 15,-4-6-4-15,-4 4-32 16,-12 4 7-16,-8 7-10 16,-3 5 4-16,-4 4 13 15,0 0 6-15,0 0-57 16,0 22 58-16,0 5 15 15,0 0 13-15,0 0-8 16,5-7-3-16,6-8 5 16,4-6-2-16,-1-6 11 0,-1 0 56 15,-1 0 29-15,-1-21-30 16,-1-6-37-16,2-9-19 16,-5-5-13-16,-3 0-2 15,-2-6 0-15,-2 2-62 16,0 6-95-16,0 28-38 15,0 6-258-15</inkml:trace>
  <inkml:trace contextRef="#ctx0" brushRef="#br0" timeOffset="-183687.73">28070 2899 617 0,'0'0'245'0,"0"0"-140"0,0 0-7 16,-8 111 8-16,4-88-14 15,-1-2-35-15,5-9-17 16,0-2-5-16,0-4-13 16,0-5-6-16,2-1-12 15,11 0 7-15,10-6 19 16,6-17 16-16,6-8-32 15,-1 0-14-15,-5 2-2 16,-7 7 0-16,-3 4 1 16,-7 8-5-16,-7 4 2 0,-1 4 2 15,-4 2-2 1,0 0-8-16,0 0-2 0,2 18 12 16,4 7 2-16,-2-3 3 15,5 0-1-15,3-7 1 16,7-2-1-16,1-7-1 15,4-6 3-15,5 0 3 16,0-3-3-16,2-18 4 16,-4-10-6-16,-5-1-2 15,-1-2-5-15,-10 5-39 16,-7 2-3-16,-4 10 21 16,0 4 4-16,0 7-9 15,-15 6-18-15,-6 0 35 0,-3 8 6 16,1 20 8-1,2 8 13-15,5 0 2 0,7-1-10 16,9-9-2-16,0-5 2 16,0-4-3-16,22-10 10 15,6-7 3-15,9 0 15 16,5-4-3-16,2-17-15 16,1-4-10-16,-3 4-2 15,-6 4-4-15,-7 4 1 16,-7 4 1-16,-8 8 0 15,-7 1-1-15,-1 0-4 16,-2 0 2-16,3 5 3 16,-3 13 2-16,1 0 6 15,0 1-2-15,1-6 2 0,-1-3-2 16,-1-3 5-16,2-6-8 16,6-1 5-16,5 0-3 15,6-4-3-15,4-20-22 16,4-3-14-16,4-2-29 15,1 5 15-15,0 7 10 16,-2 4 12-16,-11 11 18 16,-4 2 8-16,-6 0 0 15,-4 9 2-15,-7 13 19 16,-2 1 38-16,0 4-11 16,0 1-6-16,-6-2-13 0,-14-1-8 15,-3 0-10 1,-4-6-9-16,16-17-54 0,-2-2-223 15</inkml:trace>
  <inkml:trace contextRef="#ctx0" brushRef="#br0" timeOffset="-182786.88">29909 2807 687 0,'0'0'280'15,"0"0"-202"-15,0 0-70 16,0 0 41-16,0 0 76 16,191-42-50-16,-90 0-24 0,1-2-12 15,-6-4-10-15,-11 1-4 16,-14 5-7-16,-13 8-5 16,-18 10-9-16,-20 11 0 15,-11 11-1-15,-9 2-2 16,0 0 8-16,-15 2 11 15,-39 28-16-15,-19 10 5 16,-16 1-9-16,-3 0 0 16,7-1-1-16,7-4 1 15,9 0 0-15,7-4 1 16,13-4-1-16,13-4 3 16,10-4-3-16,12-2 4 15,5-2-2-15,5-1 6 16,4-2 1-16,0 2-4 0,0-2 8 15,0-1 3-15,0 3 1 16,9-5-2-16,11 1 2 16,2 0 9-16,7-5-5 15,6-1 3-15,8 2 20 16,11-3 2-16,10 2-12 16,14-1-17-16,11 0-8 15,0 2-5-15,-4-1-3 16,-12 1 0-16,-12-1-1 15,-14 2-3-15,-18-2-103 16,-23 4-114-16,-6-9-100 16,-18 4-195-16</inkml:trace>
  <inkml:trace contextRef="#ctx0" brushRef="#br0" timeOffset="-182561.16">29998 3287 783 0,'0'0'258'16,"0"0"-233"-16,0 0 50 16,160 50 53-16,-66-39-56 15,7-2-14-15,3-3-18 0,1-2-28 16,-4-4-12-1,-76 0-5-15,-2 0-307 0</inkml:trace>
  <inkml:trace contextRef="#ctx0" brushRef="#br0" timeOffset="-182036.79">31444 2652 300 0,'0'0'467'16,"127"-6"-418"-16,-65 12-22 15,-6 23 64-15,-18 9 11 16,-20 6-19-16,-18 8 30 0,0 6-2 15,-49 2-66-15,-22 3-22 16,-14-5-2-16,-2-6 3 16,14-8 27-16,19-8 7 15,21-8-12-15,20-4-15 16,13-3-24-16,0-4-1 16,33-2-2-16,40-8 8 15,32-7 13-15,27 0-6 16,1 0-11-16,-15-11-6 15,-22 2-2-15,-25 7-40 16,-69 2-208-16,-2 0-313 16</inkml:trace>
  <inkml:trace contextRef="#ctx0" brushRef="#br0" timeOffset="-179271.22">22962 3607 750 0,'0'0'240'0,"0"0"-179"16,0 0-51-16,0 0 21 16,0 0 7-16,0 0 6 15,178-4 39-15,-87 4-39 16,-10 4-32-16,-10 0 0 15,-17-2-4-15,-17 0-4 16,-16 2-2-16,-15-2 0 16,-6-2-1-16,0 5 4 15,-15 1 7-15,-34 3 14 16,-18 3-16-16,-9 1-10 16,11-6 0-16,23-3 11 0,20-2-1 15,15-2 26 1,7 0-5-16,0 0-30 0,0 3-1 15,0-1-9-15,36 3-4 16,28 1 4-16,-26-6-46 16,5 0-207-16</inkml:trace>
  <inkml:trace contextRef="#ctx0" brushRef="#br0" timeOffset="-178553.12">31130 3882 710 0,'0'0'180'0,"0"0"-151"16,0 0-25-16,0 0 17 16,194 0 56-16,-103 0-43 15,-8 0-3-15,-16 0 12 16,-18 0 9-16,-18 6-9 16,-11 0-19-16,-12-2-15 15,-5-2-4-15,-3 1 2 16,0-2 6-16,0 1-13 15,-22 2-44-15,6-4-219 0,1 0-288 16</inkml:trace>
  <inkml:trace contextRef="#ctx0" brushRef="#br0" timeOffset="-155372.14">24392 1524 528 0,'0'0'230'0,"0"0"-112"15,0 0-23-15,0 0 47 16,0 0-15-16,0 0-27 15,0 6-14-15,0-6-9 16,0 0-16-16,0 0-12 16,0 0-10-16,0 0-11 15,0 3-9-15,0 10-4 0,0 5 3 16,0 6 6 0,0 12-2-16,0 4-8 0,0 9-9 15,0 2 0-15,0 5-4 16,0-7 0-16,0-4 0 15,0 2-1-15,0-9-2 16,0-6 2-16,0-11 0 16,0-12-116-16,0-9-71 15,0 0-66-15,5-10-250 16</inkml:trace>
  <inkml:trace contextRef="#ctx0" brushRef="#br0" timeOffset="-155130.89">24749 1291 715 0,'0'0'203'16,"0"0"-119"-16,0 0-23 16,0 0-14-16,0 0-12 15,0 0-19-15,13 92 75 16,-19-9 5-16,-10 5-55 15,-4 0-10-15,0-4-17 16,2-5-5-16,3-11-9 16,6-14-5-16,1-10-25 15,8-16-60-15,0-28-104 16,0 0-224-16</inkml:trace>
  <inkml:trace contextRef="#ctx0" brushRef="#br0" timeOffset="-154211.71">24440 1769 688 0,'0'0'158'0,"0"0"-145"16,0 0-3-16,0 0-4 16,0 0 20-16,0 0 57 0,131-9 19 15,-58 1-39 1,3-2-19-16,-7 1-24 0,-11-3-13 15,-14 5 4-15,-10 1-6 16,-14 2-3-16,-11 2 3 16,-7 2 5-16,-2 0 22 15,0 0 23-15,0 0-6 16,0 0-11-16,0 0-12 16,-2 0 17-16,-7 2-15 15,-2 18-10-15,-5 8 0 16,-4 11-11-16,2-2 6 15,2-2-5-15,10-9-8 16,6-7 6-16,0-4-4 16,0-9 1-16,2-4-5 15,12-2 2-15,3 0-2 0,8 0 2 16,8-23 2 0,1-8-2-16,-1-1-2 0,-8 1-2 15,-9 5 4-15,-10 4 6 16,-4 7-4-16,-2 6 4 15,0 5-1-15,0 4 4 16,0 0-3-16,0 0 2 16,0 0-4-16,0 0-4 15,0 0-7-15,0 14-7 16,0 7 14-16,0 2 0 16,0 0 0-16,0-8-5 15,13-3-1-15,3-1 3 0,11-8-3 16,4-3-40-1,14 0-60-15,2-14-47 0,-3-9-102 16,-9-2 55-16,-12 5 100 16,-12 5 19-16,-6 3 47 15,-3 5 34-15,-2 5 36 16,0 2 67-16,0 0 19 16,0 0-83-16,0 0-16 15,0 9 0-15,0 10 29 16,0 3 11-16,0 2-18 15,0-2-20-15,0 0 6 16,0-5-11-16,0-3 1 16,0-4-17-16,0-6 4 15,0-1 2-15,2 0 0 16,1-3-1-16,-3 0 0 0,2 0 0 16,0 0 13-16,-2 0 8 15,0 0-13-15,0 0-1 16,0 0 0-16,0 0-3 15,0 0 0-15,0 0 0 16,0 0-1-16,0 0 2 16,0 0-1-16,0 0-5 15,0 0-5-15,0 0 1 16,0 0-4-16,0 0-2 16,0 0-4-16,0 0-24 0,0 0-60 15,0 0-182 1,0 0-206-16</inkml:trace>
  <inkml:trace contextRef="#ctx0" brushRef="#br0" timeOffset="-154013.14">25466 1571 724 0,'0'0'426'15,"0"0"-330"-15,0 0-95 16,0 0-1-16,0 0-6 16,0 0-14-16,0 0 0 15,25 35-160-15,-16-27-152 0</inkml:trace>
  <inkml:trace contextRef="#ctx0" brushRef="#br0" timeOffset="-153736.32">25701 1780 432 0,'0'0'133'0,"0"0"-25"16,0 0-8-16,0 0 18 15,0 0 17-15,0 0-38 16,11 84-46-16,-11-77 7 16,0-5-12-16,0-2-13 15,0 0-10-15,2 0 0 0,2 0 26 16,0 0 46-1,1-10 12-15,4-11-34 0,0-1-38 16,2-4-21-16,3 2 3 16,-1-2-6-16,3 2-11 15,1 2-6-15,10 1-50 16,4 8-130-16,-17 9-122 16,-1 4-333-16</inkml:trace>
  <inkml:trace contextRef="#ctx0" brushRef="#br0" timeOffset="-153083.31">26509 1746 857 0,'0'0'178'16,"0"0"-178"-16,0 0 5 15,0 0 30-15,0 0 31 16,0 0 7-16,85 23-1 16,-49-23-6-16,-5-6-9 15,-4-13-19-15,-10 1-24 16,-6-1-3-16,-4 2-1 0,-7 1 5 15,0 6 5-15,0 3-11 16,0 2 2-16,-16 3-7 16,-1 2-4-16,1 0 0 15,3 0-3-15,-1 7-3 16,1 13-4-16,-1 11 8 16,3 1-3-16,11-3-4 15,0-4-10-15,9-9 3 16,30-6 1-16,13-10 3 15,11 0-13-15,3-12-2 16,0-20-7-16,-11-4-72 16,-8-6 46-16,-9-4 16 15,-5-4 44-15,-6-6 13 0,-5-1-11 16,-9 1 17-16,-3 3 15 16,-6 6 38-16,-4 10-14 15,0 12-22-15,0 13 32 16,0 5-13-16,0 7 1 15,0 0-41-15,0 0-15 16,0 23-4-16,-7 25 4 16,-4 23 1-16,-6 11 0 15,1 4-1-15,1 2 0 16,1-10 2-16,7-14-2 16,7-14-3-16,0-19-37 15,0-15-89-15,0-16-87 0,0-8-208 16</inkml:trace>
  <inkml:trace contextRef="#ctx0" brushRef="#br0" timeOffset="-152933.2">26886 1652 703 0,'0'0'208'15,"0"0"-205"-15,0 0 17 16,176-36 49-16,-89 24-69 15,-52 8-34-15,-8-2-496 16</inkml:trace>
  <inkml:trace contextRef="#ctx0" brushRef="#br0" timeOffset="-152122.17">27837 1684 635 0,'0'0'300'0,"0"0"-145"16,0 0-105-16,0 0 4 15,0 0 11-15,0 0-33 16,-51 10 4-16,35 3 4 15,5-1-5-15,2-1-11 16,7-3-13-16,0-2-6 16,2-2-5-16,0-1 1 15,0 1 0-15,0-4 0 0,11 0 6 16,9 0-1-16,0 0-3 16,2 0-2-16,-2 0 4 15,-9-3 3-15,-7-1-8 16,0 4 0-16,-4 0-7 15,0 0-8-15,0 0-14 16,0 0-20-16,0 12 6 16,4 4 32-16,7-4-15 15,7 1 10-15,3-9 10 16,8-4 6-16,10 0-5 16,10-7 4-16,6-25 1 15,8-10 9-15,1-8-4 0,-6-4-4 16,-4-4 0-16,-12-1 21 15,-11 4 10-15,-10 5 11 16,-13 5-7-16,-8 7 6 16,0 11 18-16,0 6-3 15,0 11-7-15,-2 5 0 16,-2 5-3-16,-1 0-37 16,-4 9-10-16,-4 29-8 15,-3 18 5-15,1 16 3 16,4 4 0-16,6-2 1 15,5-1 1-15,0-7-1 16,0-9 1-16,0-11-2 16,18-13-4-16,7-8-2 15,4-8-44-15,-19-17-136 16,1 0-122-16</inkml:trace>
  <inkml:trace contextRef="#ctx0" brushRef="#br0" timeOffset="-151545.51">29435 1498 681 0,'0'0'225'0,"0"0"-175"0,0 0 8 15,0 0 79-15,0 0-40 16,0 0-35-16,4 0-5 15,-4 0-4-15,0 0-6 16,0-2-17-16,7-6-13 16,-3 2-7-16,0-2-1 15,1 4-2-15,-5 1-4 16,0 3 6-16,0 0 0 16,0 0-4-16,0 0 1 15,0 0 1-15,0 0-6 0,0 0-1 16,0 0-8-1,-11 4-63-15,-4 13-80 0,5-9-174 16,1-2-241-16</inkml:trace>
  <inkml:trace contextRef="#ctx0" brushRef="#br0" timeOffset="-151233.01">29468 1766 589 0,'0'0'396'0,"0"0"-149"15,0 0-102-15,0 0 14 16,0 0-29-16,0 0-31 0,13 4-35 16,-13-4-7-16,0 0-5 15,0 0-1-15,0 3-4 16,2-3-36-16,-2 0-11 15,0 0 0-15,2 0 0 16,-2 0 0-16,0 0 0 16,0 0 0-16,0 0 0 15,0 0 0-15,4 0 0 16,-2 0 0-16,4 0 0 16,-6-3 0-16,4-7-363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2-11T13:17:29.86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6322 7976 81 0,'0'0'362'16,"0"0"-275"-16,0 0-26 15,0 0-23-15,0 0 8 16,0 0 8-16,-118-88 13 16,110 81 3-16,1-4 19 0,1-1-1 15,-1 4-31-15,-2 1-47 16,2 2 0-16,1 5 24 15,-1 0 7-15,2 0-8 16,-2 0 6-16,5 0 3 16,-2 0 3-16,4 0-1 15,-2 0-8-15,0 0-6 16,-1 0-5-16,1 0 4 16,-2 0-11-16,2 0-9 15,2 6-9-15,0 17-6 16,0 14 6-16,-3 17 9 15,-2 13-6-15,-1-1-3 16,-3-2-13-16,-3-6-29 0,2-9-47 16,-1-11-44-16,1-13-84 15,6-25-42-15,2 0-64 16</inkml:trace>
  <inkml:trace contextRef="#ctx0" brushRef="#br0" timeOffset="382.47">5991 8322 505 0,'0'0'77'16,"0"0"-50"-16,0 0-13 15,117 110 0-15,-58-98 23 16,5-12 40-16,4 0-8 16,-2-26 31-16,3-20-15 0,2-16-11 15,3-15-58 1,-5-9-10-16,-9-4-2 0,-22-6-4 15,-25-1-3-15,-13 3-7 16,-26 2 10-16,-34 11-1 16,-14 17-1-16,-10 23 2 15,-5 23 45-15,-3 18-6 16,-9 4 3-16,-1 42-2 16,2 20-21-16,11 20-6 15,18 14 1-15,15 10-4 16,20 3-4-16,16-7-4 15,16-6 2-15,4-12-4 0,13-9 5 16,43-9-10-16,24-13 2 16,35-18 2-16,24-17-73 15,-77-22-106-15,-4-11-138 16</inkml:trace>
  <inkml:trace contextRef="#ctx0" brushRef="#br0" timeOffset="1503.17">12189 7814 546 0,'0'0'149'0,"0"0"-81"15,0 0-19-15,0 0 5 16,0 0-11-16,0 0-26 16,0 0 10-16,76-42 35 15,-35 34-24-15,-4 8-9 16,-1 0-13-16,-7 0-1 15,-7 8 5-15,-4 14 7 16,-10 4-11-16,-8 8 3 16,0 9-5-16,-26 3-2 15,-21 4-12-15,-5-7 6 16,4-5 1-16,8-13-6 16,13-9 3-16,13-9 0 15,14-7-4-15,0 0 0 0,0 0-2 16,0 0-5-1,29 0 7-15,14-11 4 0,6-7 0 16,5-4-1-16,-8 0-3 16,-5 5-42-16,-15 6-100 15,-10 5-69-15,-16 6-21 16,0 0-161-16</inkml:trace>
  <inkml:trace contextRef="#ctx0" brushRef="#br0" timeOffset="1866.11">12294 8266 393 0,'0'0'126'16,"0"0"-50"-16,0 0-29 0,0 0-3 16,0 0 18-1,158 81 23-15,-94-116 46 0,8-17-34 16,-1-11-21-16,-2-8-42 16,-9-8-15-16,-10 0-11 15,-21 4-5-15,-23-2 0 16,-6 1 7-16,-27-1-6 15,-31 4-3-15,-10 12 0 16,-17 15 5-16,-5 18-3 16,-3 20 7-16,-5 8-1 15,-4 12 15-15,-3 36 7 16,0 23-18-16,5 19 7 16,15 14-9-16,21 9-1 15,26-1-4-15,31-8 5 0,7-12-7 16,38-13-1-16,33-18-3 15,23-11-1-15,18-13 1 16,21-15 0-16,14-10-66 16,-87-12-103-16,-4-5-189 15</inkml:trace>
  <inkml:trace contextRef="#ctx0" brushRef="#br0" timeOffset="3666.19">18670 8292 516 0,'0'0'83'16,"0"0"-49"-16,0 0-6 15,0 0 15-15,0 0 6 16,0 0-10-16,127-39 2 16,-106 39-18-16,-5 0 3 15,-5 0-11-15,-5 13-1 16,-6 6 21-16,0 6 2 15,-4 3-14-15,-27 3-7 16,-3 0-5-16,1-3 4 0,8-6 12 16,9-9-5-1,10-4-4-15,3-1-18 0,3-2 3 16,0-2-4 0,0-1 2-16,19-2 1 0,5-1 4 15,4 0-2-15,-3 0 0 16,-2 0-2-16,-10 5-1 15,-4 0-1-15,-2 3 1 16,-7 4-1-16,0 4 1 16,0-2 10-16,-16 2-7 15,-10 1-4-15,-5-4-17 16,-4 5-32-16,0-1-62 0,-5 2-12 16,0 2 14-1,-3-2-68-15,8 0 27 0,6-3 70 16,7-1-10-16,10-2 29 15,6-5 61-15,6-2 45 16,0-2 51-16,0-3-4 16,15 2 33-16,12-3-69 15,8 0-2-15,13 0 18 16,8 0-37-16,4-8 7 16,9-16-8-16,-1-5 19 15,1-4-4-15,1-3 13 16,-3-5 2-16,-5-3-26 15,-6-2-30-15,-8-6-2 16,-9-1-1-16,-15 2-1 16,-12 1 8-16,-12 4 5 0,0 4 0 15,-19 3-8-15,-25 11-2 16,-16 7 5-16,-16 16 20 16,-14 5-22-16,-7 4 3 15,-6 29-3-15,-2 10-4 16,5 12 20-16,13 8-4 15,16 9-16-15,17 5-4 16,19-4-2-16,15-2 0 16,17-11 0-16,3-5 0 15,31-11-1-15,27-12 0 16,25-10-3-16,15-19-46 16,7-3-65-16,-60 0-205 0,-12-14-517 15</inkml:trace>
  <inkml:trace contextRef="#ctx0" brushRef="#br0" timeOffset="7032.96">28142 6772 596 0,'0'0'111'15,"0"0"-87"-15,0 0-17 16,0 0 14-16,0 0 25 16,0 0 7-16,0 0 6 0,0-6-9 15,0 6-15-15,0 0-10 16,0 0-4-16,0-3 6 15,0 3 6-15,0-2-3 16,0 2-8-16,0 0-7 16,0 0-6-16,0 0 0 15,0 0-6-15,0 0-2 16,0 0 1-16,0 0 0 16,0 0-2-16,0 0 1 15,0 0 0-15,0 0 0 16,0 0 2-16,0 0 2 0,0 0 0 15,0 0 4-15,0 0 4 16,0 0 0-16,0 0 1 16,0 0-3-16,0 0-2 15,0 0-2-15,0 0-3 16,0 11-3-16,0 17 4 16,-4 12 7-16,-3 4 5 15,0-2-12-15,5-1-3 16,2-5 0-16,0-7-2 15,0-2 0-15,12-9 0 16,14-4 0-16,12-8 3 16,4-6 0-16,8 0-2 15,-2-9-1-15,4-15-26 0,-4-10-46 16,-3-2-92-16,-7-4-66 16,-34 24-17-16,-4 1-245 15</inkml:trace>
  <inkml:trace contextRef="#ctx0" brushRef="#br0" timeOffset="7223.55">28417 6742 696 0,'0'0'141'16,"0"0"-141"-16,0 0 0 16,0 0 15-16,-29 144 46 15,17-77 10-15,1 0-32 0,0 1-25 16,-3-3-6-1,1-3-5-15,2-3-3 0,0-8-10 16,-2-7-116-16,9-38-77 16,-4-6-416-16</inkml:trace>
  <inkml:trace contextRef="#ctx0" brushRef="#br0" timeOffset="7617.02">28167 7532 396 0,'0'0'346'16,"0"0"-293"-16,165 10-43 15,-94-33 23-15,1-13 76 16,1-8 7-16,-2-10-36 0,3-7 0 16,-5-8-24-16,-7-8-32 15,-18-1-15-15,-19-6-2 16,-23-2-1-16,-2 6-4 15,-35 2 3-15,-26 15-5 16,-14 17 5-16,-14 17-4 16,-9 14 9-16,-5 13 13 15,1 2-16-15,6 14 3 16,5 28-1-16,10 27 4 16,14 21-2-16,16 14 10 15,20 7-6-15,20-9-8 16,11-13-7-16,6-10 1 0,42-11 3 15,16-12-2-15,25-18-2 16,16-20-8-16,6-12-69 16,-69-6-64-16,-8-11-225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2-11T14:00:38.8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19424 8682 1135 0,'0'0'86'0,"0"0"68"16,0 0-91-16,0 0-24 15,0 0-8-15,0 0 5 16,0 0 6-16,9-1-9 16,-1 115 69-16,4 32 4 15,-5 17-33-15,-3 5-27 16,-4-3-3-16,0-11-13 15,0-19-7-15,0-10-18 16,0-13-5-16,0-13 0 16,0-17 0-16,0-11 0 0,2-17 0 15,0-6 0-15,-2-10 0 16,0-12 0-16,0-8 0 16,0-8 0-16,0-4 0 15,0-2 0-15,0-4 0 16,0 0 0-16,0 0 0 15,0 0 0-15,0 0 0 16,0 0 0-16,0 0 0 16,0 2 0-16,0 1-201 15,0 2-279-15</inkml:trace>
  <inkml:trace contextRef="#ctx0" brushRef="#br0" timeOffset="3577.36">19595 9565 626 0,'0'0'141'0,"0"0"-74"0,0 0-1 16,0 0-3-16,0 0 10 16,0 0 20-16,0 0-9 15,83 2-11-15,-46-4-18 16,6-2-3-16,6 2-8 16,5-2-10-16,8 2-9 15,7-2 4-15,7-1-3 16,6 5-2-16,5-1-8 15,9 1 0-15,1 0-5 16,4 0-7-16,-3 0 2 16,0 0-5-16,4 0 5 0,6 0 8 15,-2-2-4 1,0-4 6-16,-6 2-10 0,-7 4 3 16,-1 0-1-16,1 0 0 15,-2 0 4-15,7 0-3 16,-2 0 1-16,5 0 0 15,1 0 3-15,3-2-4 16,6-2 1-16,3 4-1 16,1 0-3-16,6 0 1 15,-1 0 3-15,7 0-4 16,2-1 1-16,5-8 0 16,0 2-1-16,-1 0 1 15,-1-1-1-15,-7 2 4 0,0 0-1 16,-1 4-2-1,3-1 2-15,2 3 2 0,3 0-5 16,4 0-6-16,2 0 4 16,7 0-2-16,4 0 3 15,1-4-3-15,1-1 1 16,-4-1 0-16,-4 2 0 16,-1 4 5-16,-4 0 0 15,3 0-2-15,-1 0 0 16,5 0-6-16,4 0-1 15,7-3 1-15,4 3 1 16,3 0 1-16,0 0 1 16,-3 0 0-16,-4 0 1 15,2 0 1-15,0 0-2 16,3 0 0-16,0-5-3 0,-1-4-2 16,5 1-3-16,4 1 4 15,0 0 1-15,3 2 2 16,-7 2-2-16,-3 1 3 15,4 0 0-15,-4 2 1 16,8-2-1-16,3 1-3 16,5 1-4-16,-3 0 4 15,-2 0 0-15,-8 0 0 16,-7 0 4-16,-10 0-1 16,-15 0 1-16,-6 0 0 15,-7 0 0-15,-6 0 3 16,-10 0-4-16,-10 1-1 0,-21 1-2 15,-15 0 5-15,-22-2-2 16,-16 0 3-16,-13 0-1 16,-7 2 5-16,0 1-1 15,0-3-9-15,0 0 0 16,0 0 0-16,0 0 0 16,-9 0 0-16,-9 1 0 15,0-1 0-15,2 0-69 16,3 0-119-16,9 0-124 15,-2 0-328-15</inkml:trace>
  <inkml:trace contextRef="#ctx0" brushRef="#br0" timeOffset="4458.31">31681 8239 764 0,'0'0'233'16,"0"0"-84"-16,0 0-94 16,0 0-19-16,0 0-4 15,0 0 48-15,2 133 74 16,-2-25-54-16,0 18-9 16,-10 17-8-16,2 5-13 15,3 6-1-15,-1 2-16 16,2-3-26-16,-6-8 8 0,6-15-19 15,4-16-16 1,0-16 0-16,0-9 0 0,4-9 0 16,3-14 0-16,0-8 0 15,-3-11 0-15,-4-13 0 16,2-6 0-16,-2-12 0 16,0-5 0-16,0-6 0 15,0-4 0-15,0-1 0 16,0 0 0-16,0 0 0 15,0 0 0-15,2 0 0 16,1 0 0-16,-3 0 0 16,0 0 0-16,2 0 0 15,-2 0 0-15,0 0 0 0,2 0 0 16,-2 0 0-16,2 0 0 16,-2 0 0-16,2 0 0 15,1 0-72-15,0 12-217 16,-3-5-36-16,0 3-170 15</inkml:trace>
  <inkml:trace contextRef="#ctx0" brushRef="#br0" timeOffset="7044.34">23675 8826 730 0,'0'0'130'0,"0"0"-102"16,0 0-22-1,0 0 2-15,0 0 27 0,0 0 30 16,25 119 78-16,-12-39-34 16,5 13-42-16,-3 7-3 15,-4 12-11-15,-4 8-5 16,-7 5 21-16,0 1-19 16,0 1-17-16,-13-1-9 15,0-12-10-15,-1-10-5 16,3-18-2-16,4-15 1 15,1-15 1-15,3-12-4 16,1-16-2-16,-1-10-3 16,3-10 1-16,0-8-2 15,0 0-6-15,0-40-41 16,0-21-100-16,19-16-78 16,-11 34-109-16,-3 2-104 0</inkml:trace>
  <inkml:trace contextRef="#ctx0" brushRef="#br0" timeOffset="9176.66">23605 8715 404 0,'0'0'207'16,"0"0"-130"-16,0 0-51 15,0 0 20-15,0 0 27 16,0 0 19-16,0 0-14 16,48-22-5-16,1 11-19 15,11 0 12-15,11-3 2 16,12 0-14-16,8 3-10 16,7 1-10-16,9 1 8 15,2 0-6-15,6 1-1 0,6 3-6 16,9 1-8-1,3-1 6-15,7 1-5 0,5 0-2 16,5 2-2-16,-3-4 1 16,-5 2-6-16,3 0-2 15,-2 2 1-15,-3-4-3 16,5 3-5-16,0-4 3 16,-3 1-4-16,1 4 3 15,-10 2 1-15,-6 0 1 16,-6 0 1-16,-3 0 2 15,-9 0-1-15,-6 0-1 16,-8 2 0-16,-1 1-1 16,2-3-3-16,-1 0 0 15,2 0 1-15,-9 0-6 0,-5-7 5 16,-5 1-5-16,-4 0 3 16,-8 0-2-16,1 0 4 15,-7 0-3-15,-2-1 0 16,-4 0 4-16,-3 1 1 15,-4 0 2-15,-7 0-4 16,-2 1 2-16,-4 2-1 16,-1 0 3-16,-2 2 0 15,-2-1 0-15,0-1-1 16,-4 2-1-16,-4-3-1 16,4 2 0-16,-2 0 2 15,-2 2-1-15,0 0-2 16,-3 0-2-16,-7 0 2 0,-5 0-5 15,-4 0 1 1,-2 0 0-16,0 0-1 0,0 0 2 16,0 0 1-16,0 0 1 15,0 0-1-15,0 0 1 16,0 4 0-16,2 16 6 16,2 11 26-16,-4 2-17 15,0 13-16-15,0 10-3 16,0 12 0-16,-6 11 0 15,-5 10 0-15,-5 6 0 16,-1 8 0-16,1 0 0 16,1-2 0-16,1-4 0 0,8-10 0 15,3-3 0 1,3-4 0-16,0-7 0 0,0 5 0 16,0-1 0-16,0 3 0 15,0 1 0-15,0 0 0 16,5-5 0-16,4-6 0 15,0-10 0-15,2-7 0 16,-2-7 0-16,0-2 0 16,-3-2 0-16,-1 0 0 15,-3-6 0-15,0 0 0 16,2-3 0-16,2-8 0 16,-2 4 0-16,-2-8 0 15,2 0 0-15,-4-3 0 16,3-7 0-16,-1 0 0 15,-2-5 0-15,0-4 0 0,0 0 0 16,0-2 0-16,0 0 0 16,0 0 0-16,0 0 0 15,0 0 0-15,0 2 0 16,0 0 0-16,-23 2 0 16,-21 3 0-16,-23 2 0 15,-20-4 0-15,-17 1 0 16,-24 3 0-16,-20-3 0 15,-20 0 0-15,-8-4 0 16,0 0 0-16,11-2 0 16,23 0 0-16,15 0 0 15,15-4 0-15,6-12 0 16,-6 0 0-16,-4 2 0 0,-9 4 0 16,-8 4 0-16,-10 4 0 15,1 2 0-15,1 0 0 16,6 0 0-16,7 0 0 15,13 0 0-15,11-7 0 16,18 0 0-16,10 0 0 16,5-2 0-16,2-1 0 15,-5-1 0-15,-1-2 0 16,-6-1 0-16,-4 0 0 16,-4-1 0-16,3 7 0 15,5-1 0-15,6 2 0 16,7 2 0-16,8 1 0 15,5 2 0-15,4 2 0 16,7-3 0-16,5 2 0 0,6-4 0 16,1 1 0-16,1 1 0 15,0 0 0-15,-2 3 0 16,2-2 0-16,2 1 0 16,2-2 0-16,2 2 0 15,3 1 0-15,-2 0 0 16,-1 0 0-16,-2 0 0 15,0 0 0-15,4 0 0 16,2-3 0-16,1 3 0 16,5 0 0-16,-1-1 0 0,-2-1 0 15,-2 2 0-15,5 0 0 16,-1 0 0 0,7 0 0-16,3 0 0 0,3 0 0 15,3 0 0-15,-3 0 0 16,3 0 0-16,0 0 0 15,0-3 0-15,0 3 0 16,0 0 0-16,0 0 0 16,0 0 0-16,0 0 0 15,0 0 0-15,0 0 0 16,0 0 0-16,0 0 0 16,0 0 0-16,0-1 0 15,0 1 0-15,0 0 0 0,0 0 0 16,0 0 0-1,0 0 0-15,0 0 0 0,0 0 0 16,0 0 0-16,0-3 0 16,0 2 0-16,0 1 0 15,0 0 0-15,0-4 0 16,0 1 0-16,12-3 0 16,1 0 0-16,-6 5-289 15,-7-4-447-15</inkml:trace>
  <inkml:trace contextRef="#ctx0" brushRef="#br0" timeOffset="12409.98">26239 8534 455 0,'0'0'251'0,"0"0"-163"16,0 0-37-16,0 0 18 15,0 0-7-15,0 0 51 16,9 116-27-16,-5-29-30 16,6 23 10-16,1 19-5 15,3 21-3-15,-6 2-20 16,-1 7 8-16,-5-8 8 15,-2 0 21-15,0-7-1 0,0-9-7 16,0-13-21-16,0-13 1 16,0-11 11-16,0-6 1 15,0-3-20-15,0-8-11 16,0-10-28-16,-6-13 0 16,-1-12 0-16,3-14 0 15,1-8 0-15,3-8 0 16,0-4 0-16,0-6 0 15,0-2 0-15,0-1 0 16,0-2 0-16,0-1 0 16,0 2 0-16,0 1 0 15,0-1 0-15,0-1 0 0,0 2 0 16,0-2 0 0,0-1 0-16,0 0 0 0,0 0 0 15,0 0 0-15,0 0 0 16,0 0 0-16,0 0 0 15,0 0 0-15,0 0 0 16,0 0 0-16,0 0 0 16,0 0 0-16,0 0 0 15,0 0 0-15,0-16 0 16,16-16-99-16,-8 10-185 16,2-3-200-16</inkml:trace>
  <inkml:trace contextRef="#ctx0" brushRef="#br1" timeOffset="20893.32">19314 10921 558 0,'0'0'167'0,"0"0"-101"15,0 0-21-15,0 0 14 0,0 0 1 16,0 0-8-16,0 0 57 15,5 105-20-15,-5-55-42 16,-5-7-8-16,1-7 6 16,2-10-11-16,2-10-12 15,0-6-5-15,0-8-4 16,0-2-6-16,0 0 3 16,0-14 8-16,18-16 1 15,6-13-15-15,1 2-3 16,2-3 1-16,-5 8 0 15,0 7 3-15,-6 14-3 16,-5 7 0-16,0 8-2 0,0 0 1 16,-2 13 1-1,2 19 3-15,-2 2 0 0,-5 3-4 16,1-11 1-16,-3-10-1 16,2-8-1-16,-1-4 0 15,0-4 1-15,3 0 0 16,3-5 3-16,7-22 4 15,5-9-5-15,4-7 0 16,4-3-3-16,0 2 0 16,0 2 3-16,-4 10 0 15,-8 10 2-15,-5 12-1 16,-8 10-4-16,0 0 0 16,1 0 0-16,1 28 3 0,2 10 2 15,-6 6 2-15,-2 6-4 16,0-1-3-16,0-5-3 15,0-2 3-15,4-8 0 16,3-6-10-16,-1-8-37 16,8-6-74-16,1-5-65 15,5-9-91-15,-11 0 52 16,0-3-201-16</inkml:trace>
  <inkml:trace contextRef="#ctx0" brushRef="#br1" timeOffset="21067.49">20021 11041 423 0,'0'0'238'0,"0"0"-126"16,0 0-61 0,0 0-12-16,0 0 1 0,0 0 30 15,14 28-13-15,-14-10-19 16,0-4-13-16,0-1-14 16,0-6-9-16,0-3-2 15,0-4-13-15,0 0-161 16,0 0-70-16</inkml:trace>
  <inkml:trace contextRef="#ctx0" brushRef="#br1" timeOffset="21206.88">20021 11041 561 0,'0'-147'157'0,"0"147"-149"0,0 0-8 16,0 5-1-1,0-1-22-15,2-3-142 0</inkml:trace>
  <inkml:trace contextRef="#ctx0" brushRef="#br1" timeOffset="21593.14">20286 11069 399 0,'0'0'173'0,"0"0"-20"15,0 0-83-15,0 0 46 16,0 0 16-16,0 0-33 0,7 107-13 16,-7-101-34-1,0-3-18-15,0-1-12 0,0-2-6 16,0 0 4-16,0 0 15 16,6-11 16-16,5-12-29 15,9-11-19-15,5-1-2 16,2 4 0-16,0 3-1 15,-8 10 0-15,-3 5 0 16,-5 9 0-16,3 3-1 16,1 1-1-16,3 0 2 15,0 0 1-15,-2 15 2 16,-5 13 0-16,-3 9-1 16,0-1 1-16,-2 0-3 15,1-5 1-15,9-2 0 16,10-11-1-16,17-12-8 0,-21-6-140 15,7-4-440-15</inkml:trace>
  <inkml:trace contextRef="#ctx0" brushRef="#br1" timeOffset="22758.79">31560 10801 663 0,'0'0'108'0,"0"0"-89"15,0 0 10-15,0 0 96 16,0 0-12-16,7 103-36 15,-25-61-10-15,0-1-12 16,2-4-8-16,8-13 0 16,1-5-8-16,5-10-1 0,2-7-6 15,0-2-12-15,0 0 5 16,0-14 25-16,9-24 6 16,20-10-51-16,8 1-2 15,-1 0 1-15,-5 7 0 16,-4 8-2-16,-5 10 8 15,-7 10-2-15,2 6-3 16,-5 6-3-16,0 0-1 16,-1 15-1-16,-2 16 8 15,-4 5-1-15,-5-1-3 16,0-10-3-16,0-7 1 16,0-10-1-16,2-4 1 15,-2-4 1-15,2 0 0 16,0 0 2-16,5 0 8 0,4-18 5 15,11-12-13-15,3-4-5 16,2 2-2-16,-2 6 2 16,-4 6 0-16,-7 8 0 15,-3 6 1-15,-5 4-1 16,-1 2-1-16,2 0-5 16,2 10 5-16,-1 12 1 15,-1 4 0-15,0 2 0 16,-2 0 0-16,1 2-1 15,3-4 1-15,0-3-8 16,4-5-63-16,5-11-98 16,2-7-114-16,-11 0-87 15,-2-1-94-15</inkml:trace>
  <inkml:trace contextRef="#ctx0" brushRef="#br1" timeOffset="23142.37">32298 10794 628 0,'0'0'208'15,"0"0"-143"-15,0 0-46 16,0 0 16-16,0 0 60 16,0 0-18-16,-16 18-1 15,-18 16 18-15,3 1-22 16,4 1-18-16,8-4-18 16,5-3-13-16,8-3 1 15,6-5-6-15,0-7-9 0,0-6-5 16,26-7-1-16,8-1-2 15,3 0 6-15,3-16-4 16,-3-8-1-16,-8 3-2 16,-8 2-2-16,-5 4 2 15,-9 5 4-15,-3 4 1 16,-4 3-2-16,0 3 0 16,0 0 1-16,0 0-4 15,0 5-5-15,0 17 3 16,7 4 2-16,2-1 1 15,6-3 0-15,6-3-2 16,3-7 1-16,-2-8-1 16,5-4-6-16,4 0-37 0,5-21-109 15,-20 5-104 1,-6-1-273-16</inkml:trace>
  <inkml:trace contextRef="#ctx0" brushRef="#br1" timeOffset="23561.01">32672 10828 1036 0,'0'0'145'16,"0"0"-145"-16,0 0-42 15,0 0 42-15,0 0 12 16,0 0 15-16,114 22 19 16,-99 0-3-16,-6 9-14 15,-7 5 2-15,-2 3-1 0,-7 4 6 16,-24-5-7-16,0-4-10 15,6-8-7-15,12-13 6 16,9-6-12-16,4-7-5 16,0 0-1-16,0 0 0 15,23-8 3-15,23-16 8 16,14-8-1-16,0-2-10 16,-8 4-5-16,-12 3-5 15,-18 7 3-15,-9 9 7 16,-11 4 2-16,-2 7 2 15,0 0 7-15,0 0 0 16,-8 3-2-16,-17 23-5 16,5 3 0-16,15 4 5 15,5 1-4-15,16-4 4 16,33-3 0-16,11-4-6 0,0-6-3 16,-6-10-12-16,-12-6-83 15,-37-1-182-15,-5 0-378 16</inkml:trace>
  <inkml:trace contextRef="#ctx0" brushRef="#br1" timeOffset="26226.92">23590 7908 663 0,'0'0'174'0,"0"0"-130"16,0 0 28-16,-135 9 40 16,81 24-37-16,5 5-7 15,5 6-19-15,4 6-11 16,8 0-4-16,8 4-2 15,10-5-17-15,14-9-6 16,0-8-6-16,18-17-3 16,24-15 1-16,12 0 2 15,6-30 5-15,0-19-2 16,-4-5-3-16,-7-10 1 0,-12-2 1 16,-12 0-3-16,-13 0 1 15,-12 2-2-15,0 1 2 16,-16 6 0-16,-13 8-3 15,-3 16 3-15,3 16 3 16,8 15 48-16,-4 2-27 16,3 18-18-16,-1 28-8 15,8 18 2-15,5 16 3 16,10 8-3-16,0 3-1 16,0-1-2-16,21-8 2 15,3-9-1-15,10-15-1 16,1-12-5-16,3-14-25 0,-5-16-40 15,-2-16-66-15,-23 0-123 16,-4-14-233-16</inkml:trace>
  <inkml:trace contextRef="#ctx0" brushRef="#br1" timeOffset="26403.77">23690 8125 562 0,'0'0'139'0,"0"0"-56"16,0 0-24-16,7 138-1 0,5-94 9 15,0-1-31-15,9-3-27 16,-12-31-9-16,-1-4-145 16</inkml:trace>
  <inkml:trace contextRef="#ctx0" brushRef="#br1" timeOffset="28144.02">26395 7680 736 0,'0'0'189'0,"0"0"-85"15,0 0-51-15,0 0 13 16,-124 46 21-16,61-6 1 15,3 5-25-15,2 11-8 16,6 2-14-16,10-1-11 16,11-7-15-16,18-7-6 15,11-9-4-15,2-11-3 16,9-6-2-16,28-9 3 16,17-8-1-16,17-8 11 15,12-36 1-15,6-12-1 16,-7-7-10-16,-12-2 1 0,-20-2 1 15,-18 3-4 1,-23 0 2-16,-9 6-2 0,-14 1 2 16,-23 3-1-16,-5 7 2 15,3 9-3-15,10 15 0 16,5 15 0-16,4 8 5 16,-1 20-1-16,0 32-5 15,-2 21-1-15,9 9 0 16,8 6 1-16,6 3-1 15,0-7 0-15,12-4 1 16,7-10-5-16,6-10-7 16,0-15-54-16,6-9-36 0,6-13-74 15,-24-23-168-15,-1 0-285 16</inkml:trace>
  <inkml:trace contextRef="#ctx0" brushRef="#br1" timeOffset="28509.01">26653 8086 77 0,'0'0'703'0,"0"0"-613"0,0 0-48 16,0 0 8-1,0 0 3-15,0 0-10 0,37-19-7 16,-18 19 28-16,0 0-1 16,-4 12-41-16,-10 6-15 15,-5 4 6-15,0 6 6 16,-12 0 3-16,-15 0-4 16,0-2-4-16,4-2-7 15,9-5 5-15,7-3 9 16,7-3-6-16,2 2-12 15,50-9 2-15,30-6-2 16,25 0-3-16,14-19-28 16,-3-6-105-16,-83 13-216 15,-10 2-299-15</inkml:trace>
  <inkml:trace contextRef="#ctx0" brushRef="#br1" timeOffset="30058.68">29018 7722 693 0,'0'0'173'0,"0"0"-67"16,0 0-42-16,0 0-21 15,0 0-3-15,-148 52 7 16,96 8 14-16,4 5-9 16,13-1-21-16,12-8-21 15,17-12-3-15,6-10-5 16,2-16 0-16,27-9 0 15,13-9 0-15,7 0 17 16,12-38 23-16,3-16-14 16,-2-11-20-16,-3-8-3 0,-12-3-3 15,-19 2 2-15,-14 0-4 16,-14 4-2-16,0 2-1 16,-25 5-1-16,-6 16 4 15,6 10 0-15,4 19 3 16,2 16 1-16,1 2 7 15,1 40-10-15,1 22 1 16,3 18-2-16,9 11 0 16,4 1 0-16,0-2 1 15,0-3-1-15,17-12 2 16,5-6-2-16,1-13 1 16,2-12-1-16,-2-14-41 0,-13-30-119 15,-1 0-216 1</inkml:trace>
  <inkml:trace contextRef="#ctx0" brushRef="#br1" timeOffset="30609.76">29408 8024 559 0,'0'0'133'0,"0"0"-92"16,0 0-4-16,0 0 34 15,0 0 12-15,0 0 3 16,-62-23-2-16,62 23-28 15,0 0-23-15,0-2-20 16,26 0-6-16,10-2 4 16,2 2-6-16,-7 2 0 15,-11 0-3-15,-7 0-2 16,-9 0 1-16,-4 20 1 0,0 1 3 16,0 6 4-1,-17-1 5-15,-12-2-4 0,0-4-1 16,9-6-5-16,5-6-1 15,12-2-3-15,3-4-3 16,0 2-1-16,0 1 3 16,24 1 1-16,7-4 2 15,-2 5-1-15,-4-1 1 16,-5 4-2-16,-9 4 1 16,-9 4 4-16,-2 4 6 15,-6 4 28-15,-34 1 18 16,-11-1-25-16,-5-2-25 15,1-4-7-15,5-4-7 16,34-16-175-16,3 0-641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CFC2-FF95-BB42-B600-F8C023CFEAC4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6A85-7B12-D143-8C60-4EC8075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04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4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56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8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5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68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Bear in mind, here is to tell you the position in the ranked data, rather the value of quartile.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11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93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64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6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98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7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7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00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5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2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8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57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322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35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166F8-5299-9F4F-B50D-A95C94704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606115-7CE6-1D4A-A3FA-E2A33C6D5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1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834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39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6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7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26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16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946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438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5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485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5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27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809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A0ACB-75EF-0245-846B-24010AB69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9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0C907B-7EB5-4646-8E6C-A0DCF5C81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406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308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44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5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26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7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35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68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276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31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0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87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43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78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F6D5B-50DF-3D4A-A73F-BC48EB891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931A5-93F5-984D-ADB5-D88F0E879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3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07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31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1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F8B12-918D-4C4D-9592-653697BEC04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484" y="5148251"/>
            <a:ext cx="2052084" cy="13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1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FFD100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42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72" r:id="rId8"/>
    <p:sldLayoutId id="214748374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E7C0A-3C02-5F4B-BFB5-4D7C7993B2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644" y="5148357"/>
            <a:ext cx="2051924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74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6E1FC-9BD8-A747-9362-7C4B21B9DE5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644" y="5148357"/>
            <a:ext cx="2051924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x_plot#cite_note-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ctrTitle"/>
          </p:nvPr>
        </p:nvSpPr>
        <p:spPr>
          <a:xfrm>
            <a:off x="758328" y="674042"/>
            <a:ext cx="10675344" cy="22635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MOD006671 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dirty="0">
                <a:solidFill>
                  <a:schemeClr val="accent6"/>
                </a:solidFill>
              </a:rPr>
              <a:t>Quantitative Methods</a:t>
            </a:r>
            <a:r>
              <a:rPr lang="en-GB" dirty="0">
                <a:solidFill>
                  <a:schemeClr val="accent6"/>
                </a:solidFill>
              </a:rPr>
              <a:t> for Banking and Finance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52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441374" y="4650542"/>
            <a:ext cx="6400800" cy="138204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i="1"/>
              <a:t>Measures of Variation</a:t>
            </a:r>
            <a:endParaRPr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ACE9DB-23D0-444D-ADBF-C0BAF1F26A2C}"/>
              </a:ext>
            </a:extLst>
          </p:cNvPr>
          <p:cNvSpPr/>
          <p:nvPr/>
        </p:nvSpPr>
        <p:spPr>
          <a:xfrm>
            <a:off x="4489807" y="3197026"/>
            <a:ext cx="19278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Week 3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5197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2"/>
          <p:cNvSpPr txBox="1">
            <a:spLocks noGrp="1"/>
          </p:cNvSpPr>
          <p:nvPr>
            <p:ph type="title"/>
          </p:nvPr>
        </p:nvSpPr>
        <p:spPr>
          <a:xfrm>
            <a:off x="724972" y="499670"/>
            <a:ext cx="8229600" cy="791231"/>
          </a:xfrm>
          <a:prstGeom prst="rect">
            <a:avLst/>
          </a:prstGeom>
        </p:spPr>
        <p:txBody>
          <a:bodyPr/>
          <a:lstStyle/>
          <a:p>
            <a:pPr defTabSz="832104">
              <a:defRPr sz="3549"/>
            </a:pPr>
            <a:r>
              <a:rPr dirty="0"/>
              <a:t>Measures of Variation:</a:t>
            </a:r>
            <a:r>
              <a:rPr lang="en-GB" dirty="0"/>
              <a:t> </a:t>
            </a:r>
            <a:r>
              <a:rPr b="1" dirty="0"/>
              <a:t>The Range</a:t>
            </a:r>
          </a:p>
        </p:txBody>
      </p:sp>
      <p:sp>
        <p:nvSpPr>
          <p:cNvPr id="38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99800" y="1590675"/>
            <a:ext cx="8077200" cy="1066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rgbClr val="000000"/>
              </a:buClr>
              <a:buFontTx/>
              <a:buChar char="▪"/>
              <a:defRPr sz="2400">
                <a:latin typeface="+mn-lt"/>
                <a:ea typeface="+mn-ea"/>
                <a:cs typeface="+mn-cs"/>
                <a:sym typeface="Times New Roman"/>
              </a:defRPr>
            </a:pPr>
            <a:r>
              <a:rPr dirty="0">
                <a:solidFill>
                  <a:schemeClr val="accent6"/>
                </a:solidFill>
              </a:rPr>
              <a:t>Simplest measure of variation</a:t>
            </a:r>
          </a:p>
          <a:p>
            <a:pPr>
              <a:spcBef>
                <a:spcPts val="500"/>
              </a:spcBef>
              <a:buClr>
                <a:srgbClr val="000000"/>
              </a:buClr>
              <a:buFontTx/>
              <a:buChar char="▪"/>
              <a:defRPr sz="2400">
                <a:latin typeface="+mn-lt"/>
                <a:ea typeface="+mn-ea"/>
                <a:cs typeface="+mn-cs"/>
                <a:sym typeface="Times New Roman"/>
              </a:defRPr>
            </a:pPr>
            <a:r>
              <a:rPr dirty="0">
                <a:solidFill>
                  <a:schemeClr val="accent6"/>
                </a:solidFill>
              </a:rPr>
              <a:t>Difference between the largest and the smallest values:</a:t>
            </a:r>
          </a:p>
        </p:txBody>
      </p:sp>
      <p:sp>
        <p:nvSpPr>
          <p:cNvPr id="387" name="Line 5"/>
          <p:cNvSpPr/>
          <p:nvPr/>
        </p:nvSpPr>
        <p:spPr>
          <a:xfrm>
            <a:off x="4470401" y="5191124"/>
            <a:ext cx="3100389" cy="1590"/>
          </a:xfrm>
          <a:prstGeom prst="line">
            <a:avLst/>
          </a:prstGeom>
          <a:ln w="12700">
            <a:solidFill>
              <a:srgbClr val="FFFF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8" name="Oval 6"/>
          <p:cNvSpPr/>
          <p:nvPr/>
        </p:nvSpPr>
        <p:spPr>
          <a:xfrm>
            <a:off x="4724400" y="4953000"/>
            <a:ext cx="211138" cy="211138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9" name="Oval 7"/>
          <p:cNvSpPr/>
          <p:nvPr/>
        </p:nvSpPr>
        <p:spPr>
          <a:xfrm>
            <a:off x="5029200" y="4953000"/>
            <a:ext cx="211138" cy="211138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0" name="Oval 8"/>
          <p:cNvSpPr/>
          <p:nvPr/>
        </p:nvSpPr>
        <p:spPr>
          <a:xfrm>
            <a:off x="5562600" y="4953000"/>
            <a:ext cx="211138" cy="211138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1" name="Oval 9"/>
          <p:cNvSpPr/>
          <p:nvPr/>
        </p:nvSpPr>
        <p:spPr>
          <a:xfrm>
            <a:off x="6172200" y="4953000"/>
            <a:ext cx="211138" cy="211138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2" name="Oval 10"/>
          <p:cNvSpPr/>
          <p:nvPr/>
        </p:nvSpPr>
        <p:spPr>
          <a:xfrm>
            <a:off x="5562600" y="4724400"/>
            <a:ext cx="211138" cy="209550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3" name="Oval 11"/>
          <p:cNvSpPr/>
          <p:nvPr/>
        </p:nvSpPr>
        <p:spPr>
          <a:xfrm>
            <a:off x="6708775" y="4979988"/>
            <a:ext cx="211138" cy="211137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4" name="Oval 12"/>
          <p:cNvSpPr/>
          <p:nvPr/>
        </p:nvSpPr>
        <p:spPr>
          <a:xfrm>
            <a:off x="6708775" y="4770438"/>
            <a:ext cx="211138" cy="209551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5" name="Oval 13"/>
          <p:cNvSpPr/>
          <p:nvPr/>
        </p:nvSpPr>
        <p:spPr>
          <a:xfrm>
            <a:off x="6708775" y="4559300"/>
            <a:ext cx="211138" cy="211138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Oval 14"/>
          <p:cNvSpPr/>
          <p:nvPr/>
        </p:nvSpPr>
        <p:spPr>
          <a:xfrm>
            <a:off x="7010400" y="4953000"/>
            <a:ext cx="211138" cy="211138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7" name="Line 15"/>
          <p:cNvSpPr/>
          <p:nvPr/>
        </p:nvSpPr>
        <p:spPr>
          <a:xfrm>
            <a:off x="7427914" y="5191126"/>
            <a:ext cx="1674812" cy="25726"/>
          </a:xfrm>
          <a:prstGeom prst="line">
            <a:avLst/>
          </a:prstGeom>
          <a:ln w="12700">
            <a:solidFill>
              <a:srgbClr val="FFFF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8" name="Oval 16"/>
          <p:cNvSpPr/>
          <p:nvPr/>
        </p:nvSpPr>
        <p:spPr>
          <a:xfrm>
            <a:off x="7764463" y="4979988"/>
            <a:ext cx="211137" cy="211137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9" name="Oval 17"/>
          <p:cNvSpPr/>
          <p:nvPr/>
        </p:nvSpPr>
        <p:spPr>
          <a:xfrm>
            <a:off x="7764463" y="4770438"/>
            <a:ext cx="211137" cy="209551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0" name="Oval 18"/>
          <p:cNvSpPr/>
          <p:nvPr/>
        </p:nvSpPr>
        <p:spPr>
          <a:xfrm>
            <a:off x="8153400" y="4970929"/>
            <a:ext cx="211138" cy="211138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1" name="Oval 19"/>
          <p:cNvSpPr/>
          <p:nvPr/>
        </p:nvSpPr>
        <p:spPr>
          <a:xfrm>
            <a:off x="8609012" y="4994929"/>
            <a:ext cx="211138" cy="211138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2" name="Rectangle 20"/>
          <p:cNvSpPr txBox="1"/>
          <p:nvPr/>
        </p:nvSpPr>
        <p:spPr>
          <a:xfrm>
            <a:off x="4470401" y="5203989"/>
            <a:ext cx="5218113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9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0   1   2   3   4   5   6   7   8   9   10   11   12    13   14   </a:t>
            </a:r>
          </a:p>
        </p:txBody>
      </p:sp>
      <p:sp>
        <p:nvSpPr>
          <p:cNvPr id="403" name="Line 21"/>
          <p:cNvSpPr/>
          <p:nvPr/>
        </p:nvSpPr>
        <p:spPr>
          <a:xfrm>
            <a:off x="4839773" y="5733408"/>
            <a:ext cx="3871913" cy="1"/>
          </a:xfrm>
          <a:prstGeom prst="line">
            <a:avLst/>
          </a:prstGeom>
          <a:ln w="1905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4" name="Line 22"/>
          <p:cNvSpPr/>
          <p:nvPr/>
        </p:nvSpPr>
        <p:spPr>
          <a:xfrm flipV="1">
            <a:off x="4839772" y="5593708"/>
            <a:ext cx="0" cy="139701"/>
          </a:xfrm>
          <a:prstGeom prst="line">
            <a:avLst/>
          </a:prstGeom>
          <a:ln w="1905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5" name="Line 23"/>
          <p:cNvSpPr/>
          <p:nvPr/>
        </p:nvSpPr>
        <p:spPr>
          <a:xfrm flipV="1">
            <a:off x="8711686" y="5593708"/>
            <a:ext cx="1" cy="139701"/>
          </a:xfrm>
          <a:prstGeom prst="line">
            <a:avLst/>
          </a:prstGeom>
          <a:ln w="1905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6" name="Text Box 24"/>
          <p:cNvSpPr txBox="1"/>
          <p:nvPr/>
        </p:nvSpPr>
        <p:spPr>
          <a:xfrm>
            <a:off x="5320506" y="5866575"/>
            <a:ext cx="380206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Range = 13 - 1 = 12</a:t>
            </a:r>
          </a:p>
        </p:txBody>
      </p:sp>
      <p:sp>
        <p:nvSpPr>
          <p:cNvPr id="408" name="Text Box 26"/>
          <p:cNvSpPr txBox="1"/>
          <p:nvPr/>
        </p:nvSpPr>
        <p:spPr>
          <a:xfrm>
            <a:off x="1752600" y="3662256"/>
            <a:ext cx="15240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sz="2400" dirty="0">
                <a:solidFill>
                  <a:schemeClr val="accent6"/>
                </a:solidFill>
              </a:rPr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29C9E3-3E37-4464-AB77-4EC5E84E61A5}"/>
                  </a:ext>
                </a:extLst>
              </p:cNvPr>
              <p:cNvSpPr txBox="1"/>
              <p:nvPr/>
            </p:nvSpPr>
            <p:spPr>
              <a:xfrm>
                <a:off x="2754217" y="2726175"/>
                <a:ext cx="46736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𝑚𝑎𝑥𝑖𝑚𝑢𝑚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𝑚𝑖𝑛𝑖𝑚𝑢𝑚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29C9E3-3E37-4464-AB77-4EC5E84E6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217" y="2726175"/>
                <a:ext cx="4673697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82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035AD-ED86-F747-91EE-6D9099079B32}" type="slidenum">
              <a:rPr lang="en-US" smtClean="0"/>
              <a:pPr/>
              <a:t>11</a:t>
            </a:fld>
            <a:endParaRPr/>
          </a:p>
        </p:txBody>
      </p:sp>
      <p:sp>
        <p:nvSpPr>
          <p:cNvPr id="411" name="Rectangle 2"/>
          <p:cNvSpPr txBox="1">
            <a:spLocks noGrp="1"/>
          </p:cNvSpPr>
          <p:nvPr>
            <p:ph type="title"/>
          </p:nvPr>
        </p:nvSpPr>
        <p:spPr>
          <a:xfrm>
            <a:off x="1066800" y="558406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sz="2800" dirty="0"/>
              <a:t>Measures of Variation:</a:t>
            </a:r>
            <a:br>
              <a:rPr sz="2800" dirty="0"/>
            </a:br>
            <a:r>
              <a:rPr sz="2800" dirty="0"/>
              <a:t>Why The Range Can Be Misleading</a:t>
            </a:r>
          </a:p>
        </p:txBody>
      </p:sp>
      <p:sp>
        <p:nvSpPr>
          <p:cNvPr id="412" name="Rectangle 3"/>
          <p:cNvSpPr txBox="1">
            <a:spLocks noGrp="1"/>
          </p:cNvSpPr>
          <p:nvPr>
            <p:ph type="body" idx="1"/>
          </p:nvPr>
        </p:nvSpPr>
        <p:spPr>
          <a:xfrm>
            <a:off x="2286000" y="2036814"/>
            <a:ext cx="8077200" cy="438860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Tx/>
              <a:buChar char="▪"/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 dirty="0"/>
              <a:t>Ignores the way in which data are distributed</a:t>
            </a:r>
          </a:p>
          <a:p>
            <a:pPr>
              <a:buClr>
                <a:srgbClr val="000000"/>
              </a:buClr>
              <a:buFontTx/>
              <a:buChar char="▪"/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 dirty="0"/>
          </a:p>
          <a:p>
            <a:pPr marL="0" indent="0">
              <a:buNone/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 lang="en-GB" dirty="0"/>
          </a:p>
          <a:p>
            <a:pPr marL="0" indent="0">
              <a:buNone/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 dirty="0"/>
          </a:p>
          <a:p>
            <a:pPr>
              <a:buClr>
                <a:srgbClr val="000000"/>
              </a:buClr>
              <a:buFontTx/>
              <a:buChar char="▪"/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 dirty="0"/>
              <a:t>Sensitive to outliers</a:t>
            </a:r>
          </a:p>
        </p:txBody>
      </p:sp>
      <p:sp>
        <p:nvSpPr>
          <p:cNvPr id="413" name="Line 4"/>
          <p:cNvSpPr/>
          <p:nvPr/>
        </p:nvSpPr>
        <p:spPr>
          <a:xfrm>
            <a:off x="2684462" y="2667000"/>
            <a:ext cx="3049588" cy="0"/>
          </a:xfrm>
          <a:prstGeom prst="line">
            <a:avLst/>
          </a:prstGeom>
          <a:ln w="12700">
            <a:solidFill>
              <a:srgbClr val="FFFF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4" name="Oval 5"/>
          <p:cNvSpPr/>
          <p:nvPr/>
        </p:nvSpPr>
        <p:spPr>
          <a:xfrm>
            <a:off x="2743200" y="2514600"/>
            <a:ext cx="152400" cy="152400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5" name="Oval 6"/>
          <p:cNvSpPr/>
          <p:nvPr/>
        </p:nvSpPr>
        <p:spPr>
          <a:xfrm>
            <a:off x="3733800" y="2514600"/>
            <a:ext cx="152400" cy="152400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6" name="Oval 7"/>
          <p:cNvSpPr/>
          <p:nvPr/>
        </p:nvSpPr>
        <p:spPr>
          <a:xfrm>
            <a:off x="5410200" y="2514600"/>
            <a:ext cx="152400" cy="152400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7" name="Oval 8"/>
          <p:cNvSpPr/>
          <p:nvPr/>
        </p:nvSpPr>
        <p:spPr>
          <a:xfrm>
            <a:off x="4267200" y="2514600"/>
            <a:ext cx="152400" cy="152400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8" name="Oval 9"/>
          <p:cNvSpPr/>
          <p:nvPr/>
        </p:nvSpPr>
        <p:spPr>
          <a:xfrm>
            <a:off x="4876800" y="2514600"/>
            <a:ext cx="152400" cy="152400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9" name="Oval 10"/>
          <p:cNvSpPr/>
          <p:nvPr/>
        </p:nvSpPr>
        <p:spPr>
          <a:xfrm>
            <a:off x="3276600" y="2514600"/>
            <a:ext cx="152400" cy="152400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0" name="Rectangle 11"/>
          <p:cNvSpPr txBox="1"/>
          <p:nvPr/>
        </p:nvSpPr>
        <p:spPr>
          <a:xfrm>
            <a:off x="2667000" y="2667001"/>
            <a:ext cx="3276600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7     8     9     10    11    12</a:t>
            </a:r>
          </a:p>
        </p:txBody>
      </p:sp>
      <p:sp>
        <p:nvSpPr>
          <p:cNvPr id="421" name="Rectangle 12"/>
          <p:cNvSpPr/>
          <p:nvPr/>
        </p:nvSpPr>
        <p:spPr>
          <a:xfrm>
            <a:off x="2743201" y="3060701"/>
            <a:ext cx="2752725" cy="39754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 algn="ctr">
              <a:spcBef>
                <a:spcPts val="1200"/>
              </a:spcBef>
              <a:defRPr sz="20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dirty="0"/>
              <a:t>Range = 12 - 7 = 5</a:t>
            </a:r>
          </a:p>
        </p:txBody>
      </p:sp>
      <p:sp>
        <p:nvSpPr>
          <p:cNvPr id="422" name="Line 13"/>
          <p:cNvSpPr/>
          <p:nvPr/>
        </p:nvSpPr>
        <p:spPr>
          <a:xfrm>
            <a:off x="6575426" y="2671764"/>
            <a:ext cx="3049589" cy="1"/>
          </a:xfrm>
          <a:prstGeom prst="line">
            <a:avLst/>
          </a:prstGeom>
          <a:ln w="12700">
            <a:solidFill>
              <a:srgbClr val="FFFF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3" name="Rectangle 14"/>
          <p:cNvSpPr txBox="1"/>
          <p:nvPr/>
        </p:nvSpPr>
        <p:spPr>
          <a:xfrm>
            <a:off x="6553200" y="2667001"/>
            <a:ext cx="3429000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7     8     9    10     11    12</a:t>
            </a:r>
          </a:p>
        </p:txBody>
      </p:sp>
      <p:sp>
        <p:nvSpPr>
          <p:cNvPr id="424" name="Oval 15"/>
          <p:cNvSpPr/>
          <p:nvPr/>
        </p:nvSpPr>
        <p:spPr>
          <a:xfrm>
            <a:off x="6634163" y="2519364"/>
            <a:ext cx="152401" cy="152401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5" name="Oval 16"/>
          <p:cNvSpPr/>
          <p:nvPr/>
        </p:nvSpPr>
        <p:spPr>
          <a:xfrm>
            <a:off x="8158164" y="2519364"/>
            <a:ext cx="152401" cy="152401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6" name="Oval 17"/>
          <p:cNvSpPr/>
          <p:nvPr/>
        </p:nvSpPr>
        <p:spPr>
          <a:xfrm>
            <a:off x="9301164" y="2519364"/>
            <a:ext cx="152401" cy="1524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7" name="Oval 18"/>
          <p:cNvSpPr/>
          <p:nvPr/>
        </p:nvSpPr>
        <p:spPr>
          <a:xfrm>
            <a:off x="8767764" y="2519364"/>
            <a:ext cx="152401" cy="152401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8" name="Oval 19"/>
          <p:cNvSpPr/>
          <p:nvPr/>
        </p:nvSpPr>
        <p:spPr>
          <a:xfrm>
            <a:off x="9296400" y="2362200"/>
            <a:ext cx="152400" cy="152400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9" name="Oval 20"/>
          <p:cNvSpPr/>
          <p:nvPr/>
        </p:nvSpPr>
        <p:spPr>
          <a:xfrm>
            <a:off x="9301164" y="2227264"/>
            <a:ext cx="152401" cy="152401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0" name="Rectangle 22"/>
          <p:cNvSpPr/>
          <p:nvPr/>
        </p:nvSpPr>
        <p:spPr>
          <a:xfrm>
            <a:off x="6705600" y="3060701"/>
            <a:ext cx="2895600" cy="39754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 algn="ctr">
              <a:spcBef>
                <a:spcPts val="1200"/>
              </a:spcBef>
              <a:defRPr sz="20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Range = 12 - 7 = 5</a:t>
            </a:r>
          </a:p>
        </p:txBody>
      </p:sp>
      <p:sp>
        <p:nvSpPr>
          <p:cNvPr id="431" name="Line 23"/>
          <p:cNvSpPr/>
          <p:nvPr/>
        </p:nvSpPr>
        <p:spPr>
          <a:xfrm>
            <a:off x="2590800" y="2667000"/>
            <a:ext cx="3124200" cy="0"/>
          </a:xfrm>
          <a:prstGeom prst="line">
            <a:avLst/>
          </a:prstGeom>
          <a:ln w="28575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2" name="Line 24"/>
          <p:cNvSpPr/>
          <p:nvPr/>
        </p:nvSpPr>
        <p:spPr>
          <a:xfrm>
            <a:off x="6557963" y="2671764"/>
            <a:ext cx="3124201" cy="1"/>
          </a:xfrm>
          <a:prstGeom prst="line">
            <a:avLst/>
          </a:prstGeom>
          <a:ln w="28575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3" name="Text Box 25"/>
          <p:cNvSpPr txBox="1"/>
          <p:nvPr/>
        </p:nvSpPr>
        <p:spPr>
          <a:xfrm>
            <a:off x="2101780" y="4466554"/>
            <a:ext cx="82296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accent6"/>
                </a:solidFill>
              </a:rPr>
              <a:t>	</a:t>
            </a:r>
            <a:r>
              <a:rPr b="1" dirty="0">
                <a:solidFill>
                  <a:schemeClr val="accent6"/>
                </a:solidFill>
                <a:sym typeface="Times New Roman"/>
              </a:rPr>
              <a:t>1</a:t>
            </a:r>
            <a:r>
              <a:rPr dirty="0">
                <a:solidFill>
                  <a:schemeClr val="accent6"/>
                </a:solidFill>
                <a:sym typeface="Times New Roman"/>
              </a:rPr>
              <a:t>,1,1,1,1,1,1,1,1,1,1,2,2,2,2,2,2,2,2,3,3,3,3,4,</a:t>
            </a:r>
            <a:r>
              <a:rPr b="1" dirty="0">
                <a:solidFill>
                  <a:schemeClr val="accent6"/>
                </a:solidFill>
                <a:sym typeface="Times New Roman"/>
              </a:rPr>
              <a:t>5</a:t>
            </a:r>
          </a:p>
        </p:txBody>
      </p:sp>
      <p:sp>
        <p:nvSpPr>
          <p:cNvPr id="434" name="Text Box 26"/>
          <p:cNvSpPr txBox="1"/>
          <p:nvPr/>
        </p:nvSpPr>
        <p:spPr>
          <a:xfrm>
            <a:off x="2057400" y="5410200"/>
            <a:ext cx="82296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accent6"/>
                </a:solidFill>
              </a:rPr>
              <a:t>	</a:t>
            </a:r>
            <a:r>
              <a:rPr b="1" dirty="0">
                <a:solidFill>
                  <a:schemeClr val="accent6"/>
                </a:solidFill>
                <a:sym typeface="Times New Roman"/>
              </a:rPr>
              <a:t>1</a:t>
            </a:r>
            <a:r>
              <a:rPr dirty="0">
                <a:solidFill>
                  <a:schemeClr val="accent6"/>
                </a:solidFill>
                <a:sym typeface="Times New Roman"/>
              </a:rPr>
              <a:t>,1,1,1,1,1,1,1,1,1,1,2,2,2,2,2,2,2,2,3,3,3,3,4,</a:t>
            </a:r>
            <a:r>
              <a:rPr b="1" dirty="0">
                <a:solidFill>
                  <a:schemeClr val="accent6"/>
                </a:solidFill>
                <a:sym typeface="Times New Roman"/>
              </a:rPr>
              <a:t>120</a:t>
            </a:r>
          </a:p>
        </p:txBody>
      </p:sp>
      <p:sp>
        <p:nvSpPr>
          <p:cNvPr id="435" name="Rectangle 27"/>
          <p:cNvSpPr/>
          <p:nvPr/>
        </p:nvSpPr>
        <p:spPr>
          <a:xfrm>
            <a:off x="4797041" y="4960057"/>
            <a:ext cx="2895600" cy="39754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 algn="ctr">
              <a:spcBef>
                <a:spcPts val="1200"/>
              </a:spcBef>
              <a:defRPr sz="20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Range = 5 - 1 = 4</a:t>
            </a:r>
          </a:p>
        </p:txBody>
      </p:sp>
      <p:sp>
        <p:nvSpPr>
          <p:cNvPr id="436" name="Rectangle 28"/>
          <p:cNvSpPr/>
          <p:nvPr/>
        </p:nvSpPr>
        <p:spPr>
          <a:xfrm>
            <a:off x="4800600" y="5867401"/>
            <a:ext cx="2895600" cy="39754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 algn="ctr">
              <a:spcBef>
                <a:spcPts val="1200"/>
              </a:spcBef>
              <a:defRPr sz="20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Range = 120 - 1 = 119</a:t>
            </a:r>
          </a:p>
        </p:txBody>
      </p:sp>
    </p:spTree>
    <p:extLst>
      <p:ext uri="{BB962C8B-B14F-4D97-AF65-F5344CB8AC3E}">
        <p14:creationId xmlns:p14="http://schemas.microsoft.com/office/powerpoint/2010/main" val="131110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angle 2"/>
          <p:cNvSpPr txBox="1">
            <a:spLocks noGrp="1"/>
          </p:cNvSpPr>
          <p:nvPr>
            <p:ph type="body" idx="1"/>
          </p:nvPr>
        </p:nvSpPr>
        <p:spPr>
          <a:xfrm>
            <a:off x="1740040" y="1850366"/>
            <a:ext cx="8229600" cy="3773381"/>
          </a:xfrm>
          <a:prstGeom prst="rect">
            <a:avLst/>
          </a:prstGeom>
        </p:spPr>
        <p:txBody>
          <a:bodyPr/>
          <a:lstStyle/>
          <a:p>
            <a:r>
              <a:rPr dirty="0"/>
              <a:t>Average (approximately) of squared deviations of values from the mean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defRPr sz="2800" b="1">
                <a:solidFill>
                  <a:srgbClr val="800080"/>
                </a:solidFill>
              </a:defRPr>
            </a:pPr>
            <a:endParaRPr dirty="0"/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800080"/>
                </a:solidFill>
              </a:defRPr>
            </a:pPr>
            <a:r>
              <a:rPr dirty="0">
                <a:solidFill>
                  <a:schemeClr val="accent1"/>
                </a:solidFill>
              </a:rPr>
              <a:t>Sample variance:</a:t>
            </a:r>
          </a:p>
        </p:txBody>
      </p:sp>
      <p:sp>
        <p:nvSpPr>
          <p:cNvPr id="439" name="Rectangle 3"/>
          <p:cNvSpPr txBox="1">
            <a:spLocks noGrp="1"/>
          </p:cNvSpPr>
          <p:nvPr>
            <p:ph type="title"/>
          </p:nvPr>
        </p:nvSpPr>
        <p:spPr>
          <a:xfrm>
            <a:off x="651667" y="519274"/>
            <a:ext cx="7383465" cy="990600"/>
          </a:xfrm>
          <a:prstGeom prst="rect">
            <a:avLst/>
          </a:prstGeom>
        </p:spPr>
        <p:txBody>
          <a:bodyPr/>
          <a:lstStyle/>
          <a:p>
            <a:pPr defTabSz="704087">
              <a:defRPr sz="3003"/>
            </a:pPr>
            <a:r>
              <a:rPr dirty="0"/>
              <a:t>Measures of Variation:</a:t>
            </a:r>
            <a:br>
              <a:rPr dirty="0"/>
            </a:br>
            <a:r>
              <a:rPr b="1" dirty="0"/>
              <a:t>The Sample Variance</a:t>
            </a:r>
          </a:p>
        </p:txBody>
      </p:sp>
      <p:grpSp>
        <p:nvGrpSpPr>
          <p:cNvPr id="442" name="Object 6"/>
          <p:cNvGrpSpPr/>
          <p:nvPr/>
        </p:nvGrpSpPr>
        <p:grpSpPr>
          <a:xfrm>
            <a:off x="5764404" y="2836943"/>
            <a:ext cx="3373438" cy="1800225"/>
            <a:chOff x="0" y="0"/>
            <a:chExt cx="3373437" cy="1800225"/>
          </a:xfrm>
        </p:grpSpPr>
        <p:sp>
          <p:nvSpPr>
            <p:cNvPr id="440" name="Rectangle"/>
            <p:cNvSpPr/>
            <p:nvPr/>
          </p:nvSpPr>
          <p:spPr>
            <a:xfrm>
              <a:off x="0" y="0"/>
              <a:ext cx="3373438" cy="18002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41" name="image20.pdf" descr="image20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373438" cy="1800225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2C4D7-4916-46DC-95BF-CF92A0C0ADD1}"/>
                  </a:ext>
                </a:extLst>
              </p:cNvPr>
              <p:cNvSpPr txBox="1"/>
              <p:nvPr/>
            </p:nvSpPr>
            <p:spPr>
              <a:xfrm>
                <a:off x="2487233" y="4949424"/>
                <a:ext cx="5400843" cy="120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arithmetic mean</a:t>
                </a:r>
              </a:p>
              <a:p>
                <a:r>
                  <a:rPr lang="en-GB" sz="2400" dirty="0"/>
                  <a:t>   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sample size</a:t>
                </a:r>
              </a:p>
              <a:p>
                <a:r>
                  <a:rPr lang="en-GB" sz="24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/>
                  <a:t> value of the variable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2C4D7-4916-46DC-95BF-CF92A0C0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33" y="4949424"/>
                <a:ext cx="5400843" cy="1206869"/>
              </a:xfrm>
              <a:prstGeom prst="rect">
                <a:avLst/>
              </a:prstGeom>
              <a:blipFill>
                <a:blip r:embed="rId4"/>
                <a:stretch>
                  <a:fillRect l="-1693" t="-4040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31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6E2A-05DF-4E5B-8750-84A3137A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Interpretation of Sample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BD6D-8BE1-46A8-8AC2-B6AD6C32F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numbers in a list are all close to the expected values, the variance will be small. </a:t>
            </a:r>
          </a:p>
          <a:p>
            <a:r>
              <a:rPr lang="en-US" dirty="0"/>
              <a:t>If they are far away, the variance will be large.</a:t>
            </a:r>
          </a:p>
          <a:p>
            <a:r>
              <a:rPr lang="en-US" dirty="0">
                <a:solidFill>
                  <a:schemeClr val="accent1"/>
                </a:solidFill>
              </a:rPr>
              <a:t>A sample variance calculation is at its most powerful when it is used to compare two different sets of data</a:t>
            </a:r>
            <a:r>
              <a:rPr lang="en-US" dirty="0"/>
              <a:t>, say genotype frequency distributions in New York City as compared with those in Santa Fe, New Mexico.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0955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EC58C59-92EC-8245-BBFD-563FC68F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04" y="1606550"/>
            <a:ext cx="5118100" cy="3644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854507-57B5-3D42-951F-C9EEDC99FCFF}"/>
              </a:ext>
            </a:extLst>
          </p:cNvPr>
          <p:cNvSpPr/>
          <p:nvPr/>
        </p:nvSpPr>
        <p:spPr>
          <a:xfrm>
            <a:off x="866116" y="510280"/>
            <a:ext cx="10558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/>
                </a:solidFill>
              </a:rPr>
              <a:t>Example: </a:t>
            </a:r>
            <a:r>
              <a:rPr lang="en-GB" sz="2400" dirty="0">
                <a:solidFill>
                  <a:schemeClr val="accent6"/>
                </a:solidFill>
              </a:rPr>
              <a:t>Ranking of European Banks by Investment Banking Revenue from January through March 2007 </a:t>
            </a:r>
          </a:p>
          <a:p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3E4AFB-77DD-764E-A999-CE3EEE94D99B}"/>
              </a:ext>
            </a:extLst>
          </p:cNvPr>
          <p:cNvSpPr/>
          <p:nvPr/>
        </p:nvSpPr>
        <p:spPr>
          <a:xfrm>
            <a:off x="6345979" y="2139264"/>
            <a:ext cx="4877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Source: </a:t>
            </a:r>
            <a:r>
              <a:rPr lang="en-GB" dirty="0" err="1">
                <a:solidFill>
                  <a:schemeClr val="accent6"/>
                </a:solidFill>
              </a:rPr>
              <a:t>Dealogic</a:t>
            </a:r>
            <a:r>
              <a:rPr lang="en-GB" dirty="0">
                <a:solidFill>
                  <a:schemeClr val="accent6"/>
                </a:solidFill>
              </a:rPr>
              <a:t> published in the European edition of the Wall Street Journal, March 20, 2007.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EF77363-AD5E-4B10-8112-4A20BB876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495" y="5383652"/>
            <a:ext cx="8101591" cy="11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angle 2"/>
          <p:cNvSpPr txBox="1">
            <a:spLocks noGrp="1"/>
          </p:cNvSpPr>
          <p:nvPr>
            <p:ph type="title"/>
          </p:nvPr>
        </p:nvSpPr>
        <p:spPr>
          <a:xfrm>
            <a:off x="712059" y="435395"/>
            <a:ext cx="10073454" cy="1143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dirty="0"/>
              <a:t>Measures of Variation:</a:t>
            </a:r>
            <a:r>
              <a:rPr lang="en-GB" dirty="0"/>
              <a:t> </a:t>
            </a:r>
            <a:r>
              <a:rPr b="1" dirty="0"/>
              <a:t>The Sample Standard Deviation</a:t>
            </a:r>
          </a:p>
        </p:txBody>
      </p:sp>
      <p:sp>
        <p:nvSpPr>
          <p:cNvPr id="448" name="Rectangle 3"/>
          <p:cNvSpPr txBox="1">
            <a:spLocks noGrp="1"/>
          </p:cNvSpPr>
          <p:nvPr>
            <p:ph type="body" idx="1"/>
          </p:nvPr>
        </p:nvSpPr>
        <p:spPr>
          <a:xfrm>
            <a:off x="712059" y="1761710"/>
            <a:ext cx="7857162" cy="4112785"/>
          </a:xfrm>
          <a:prstGeom prst="rect">
            <a:avLst/>
          </a:prstGeom>
        </p:spPr>
        <p:txBody>
          <a:bodyPr/>
          <a:lstStyle/>
          <a:p>
            <a:r>
              <a:rPr dirty="0"/>
              <a:t>Most commonly used measure of variation</a:t>
            </a:r>
          </a:p>
          <a:p>
            <a:r>
              <a:rPr dirty="0"/>
              <a:t>Shows variation about the mean</a:t>
            </a:r>
          </a:p>
          <a:p>
            <a:r>
              <a:rPr dirty="0"/>
              <a:t>Is the square root of the variance</a:t>
            </a:r>
          </a:p>
          <a:p>
            <a:r>
              <a:rPr dirty="0"/>
              <a:t>Has the </a:t>
            </a:r>
            <a:r>
              <a:rPr dirty="0">
                <a:solidFill>
                  <a:srgbClr val="FF0000"/>
                </a:solidFill>
              </a:rPr>
              <a:t>same units as the original data</a:t>
            </a:r>
          </a:p>
          <a:p>
            <a:pPr>
              <a:defRPr sz="1400"/>
            </a:pPr>
            <a:endParaRPr dirty="0">
              <a:solidFill>
                <a:srgbClr val="0000FF"/>
              </a:solidFill>
            </a:endParaRPr>
          </a:p>
          <a:p>
            <a:pPr marL="0" indent="0">
              <a:buNone/>
              <a:defRPr sz="1400"/>
            </a:pPr>
            <a:endParaRPr dirty="0">
              <a:solidFill>
                <a:srgbClr val="0000FF"/>
              </a:solidFill>
            </a:endParaRPr>
          </a:p>
          <a:p>
            <a:pPr marL="742950" lvl="1" indent="-285750">
              <a:spcBef>
                <a:spcPts val="600"/>
              </a:spcBef>
              <a:defRPr sz="2800">
                <a:solidFill>
                  <a:srgbClr val="800080"/>
                </a:solidFill>
              </a:defRPr>
            </a:pPr>
            <a:r>
              <a:rPr dirty="0">
                <a:solidFill>
                  <a:schemeClr val="accent1"/>
                </a:solidFill>
              </a:rPr>
              <a:t>Sample standard deviation:</a:t>
            </a:r>
          </a:p>
        </p:txBody>
      </p:sp>
      <p:grpSp>
        <p:nvGrpSpPr>
          <p:cNvPr id="451" name="Object 4"/>
          <p:cNvGrpSpPr/>
          <p:nvPr/>
        </p:nvGrpSpPr>
        <p:grpSpPr>
          <a:xfrm>
            <a:off x="6414498" y="4428110"/>
            <a:ext cx="3169577" cy="1831975"/>
            <a:chOff x="0" y="0"/>
            <a:chExt cx="3276600" cy="1831975"/>
          </a:xfrm>
        </p:grpSpPr>
        <p:sp>
          <p:nvSpPr>
            <p:cNvPr id="449" name="Rectangle"/>
            <p:cNvSpPr/>
            <p:nvPr/>
          </p:nvSpPr>
          <p:spPr>
            <a:xfrm>
              <a:off x="0" y="0"/>
              <a:ext cx="3276600" cy="183197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50" name="image22.pdf" descr="image2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276600" cy="1831975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3820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E13A-712A-4B81-87FD-7919F500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Interpretation of 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938AF-8134-4A22-8F0A-D328738F8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Low standard deviation means data are clustered around the mean</a:t>
            </a:r>
          </a:p>
          <a:p>
            <a:r>
              <a:rPr lang="en-US" dirty="0"/>
              <a:t>High standard deviation indicates data are more spread out</a:t>
            </a:r>
          </a:p>
          <a:p>
            <a:r>
              <a:rPr lang="en-US" dirty="0">
                <a:solidFill>
                  <a:schemeClr val="accent1"/>
                </a:solidFill>
              </a:rPr>
              <a:t>Standard deviation, in finance, is often used as a measure of a relative riskiness of an asset.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volatile stock has a high standard deviation</a:t>
            </a:r>
            <a:r>
              <a:rPr lang="en-US" dirty="0"/>
              <a:t>, while the deviation of a stable blue-chip stock is usually rather low.</a:t>
            </a:r>
          </a:p>
          <a:p>
            <a:r>
              <a:rPr lang="en-US" dirty="0"/>
              <a:t>As a downside, the standard deviation calculates all uncertainty as risk, even when it’s in the investor's favor—such as above-average returns.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54537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EC58C59-92EC-8245-BBFD-563FC68F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63" y="1310499"/>
            <a:ext cx="5118100" cy="3644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854507-57B5-3D42-951F-C9EEDC99FCFF}"/>
              </a:ext>
            </a:extLst>
          </p:cNvPr>
          <p:cNvSpPr/>
          <p:nvPr/>
        </p:nvSpPr>
        <p:spPr>
          <a:xfrm>
            <a:off x="601712" y="235425"/>
            <a:ext cx="10775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/>
                </a:solidFill>
              </a:rPr>
              <a:t>Example: </a:t>
            </a:r>
            <a:r>
              <a:rPr lang="en-GB" sz="2400" dirty="0">
                <a:solidFill>
                  <a:schemeClr val="accent6"/>
                </a:solidFill>
              </a:rPr>
              <a:t>Ranking of European Banks by Investment Banking Revenue from January through March 2007 </a:t>
            </a:r>
          </a:p>
          <a:p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3E4AFB-77DD-764E-A999-CE3EEE94D99B}"/>
              </a:ext>
            </a:extLst>
          </p:cNvPr>
          <p:cNvSpPr/>
          <p:nvPr/>
        </p:nvSpPr>
        <p:spPr>
          <a:xfrm>
            <a:off x="601712" y="5547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Source: </a:t>
            </a:r>
            <a:r>
              <a:rPr lang="en-GB" dirty="0" err="1">
                <a:solidFill>
                  <a:schemeClr val="accent6"/>
                </a:solidFill>
              </a:rPr>
              <a:t>Dealogic</a:t>
            </a:r>
            <a:r>
              <a:rPr lang="en-GB" dirty="0">
                <a:solidFill>
                  <a:schemeClr val="accent6"/>
                </a:solidFill>
              </a:rPr>
              <a:t> published in the European edition of the Wall Street Journal, March 20, 2007.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Content Placeholder 3" descr="A picture containing shape&#10;&#10;Description automatically generated">
            <a:extLst>
              <a:ext uri="{FF2B5EF4-FFF2-40B4-BE49-F238E27FC236}">
                <a16:creationId xmlns:a16="http://schemas.microsoft.com/office/drawing/2014/main" id="{9EB58865-3486-8C4F-A329-83E1F2451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395" y="3143250"/>
            <a:ext cx="4900165" cy="844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B8682B-BA26-274D-9CF1-1D04656A4ECD}"/>
              </a:ext>
            </a:extLst>
          </p:cNvPr>
          <p:cNvSpPr txBox="1"/>
          <p:nvPr/>
        </p:nvSpPr>
        <p:spPr>
          <a:xfrm>
            <a:off x="6727456" y="2008340"/>
            <a:ext cx="4168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Sample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3078606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2"/>
          <p:cNvSpPr/>
          <p:nvPr/>
        </p:nvSpPr>
        <p:spPr>
          <a:xfrm>
            <a:off x="3238500" y="3429000"/>
            <a:ext cx="5715000" cy="533400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7" name="Rectangle 3"/>
          <p:cNvSpPr txBox="1">
            <a:spLocks noGrp="1"/>
          </p:cNvSpPr>
          <p:nvPr>
            <p:ph type="title"/>
          </p:nvPr>
        </p:nvSpPr>
        <p:spPr>
          <a:xfrm>
            <a:off x="992740" y="492955"/>
            <a:ext cx="4415319" cy="1066800"/>
          </a:xfrm>
          <a:prstGeom prst="rect">
            <a:avLst/>
          </a:prstGeom>
        </p:spPr>
        <p:txBody>
          <a:bodyPr/>
          <a:lstStyle/>
          <a:p>
            <a:pPr defTabSz="813816">
              <a:lnSpc>
                <a:spcPct val="80000"/>
              </a:lnSpc>
              <a:defRPr sz="2492"/>
            </a:pPr>
            <a:r>
              <a:rPr dirty="0"/>
              <a:t>Measures of Variation:</a:t>
            </a:r>
            <a:br>
              <a:rPr dirty="0"/>
            </a:br>
            <a:r>
              <a:rPr dirty="0"/>
              <a:t>Sample Standard Deviation:</a:t>
            </a:r>
            <a:br>
              <a:rPr dirty="0"/>
            </a:br>
            <a:r>
              <a:rPr b="1" dirty="0"/>
              <a:t>Calculation Example</a:t>
            </a:r>
          </a:p>
        </p:txBody>
      </p:sp>
      <p:sp>
        <p:nvSpPr>
          <p:cNvPr id="458" name="Rectangle 4"/>
          <p:cNvSpPr txBox="1"/>
          <p:nvPr/>
        </p:nvSpPr>
        <p:spPr>
          <a:xfrm>
            <a:off x="1441077" y="3133968"/>
            <a:ext cx="8305800" cy="82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Sample </a:t>
            </a:r>
            <a:br>
              <a:rPr sz="2400" dirty="0"/>
            </a:br>
            <a:r>
              <a:rPr sz="2400" dirty="0"/>
              <a:t>Data  (X</a:t>
            </a:r>
            <a:r>
              <a:rPr sz="2400" baseline="-25000" dirty="0"/>
              <a:t>i</a:t>
            </a:r>
            <a:r>
              <a:rPr sz="2400" dirty="0"/>
              <a:t>) :     </a:t>
            </a:r>
            <a:r>
              <a:rPr sz="2400" dirty="0">
                <a:solidFill>
                  <a:srgbClr val="800080"/>
                </a:solidFill>
              </a:rPr>
              <a:t>10     12     14     15    17    18    18    24</a:t>
            </a:r>
          </a:p>
        </p:txBody>
      </p:sp>
    </p:spTree>
    <p:extLst>
      <p:ext uri="{BB962C8B-B14F-4D97-AF65-F5344CB8AC3E}">
        <p14:creationId xmlns:p14="http://schemas.microsoft.com/office/powerpoint/2010/main" val="1380830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2"/>
          <p:cNvSpPr/>
          <p:nvPr/>
        </p:nvSpPr>
        <p:spPr>
          <a:xfrm>
            <a:off x="2628900" y="1557317"/>
            <a:ext cx="5715000" cy="533400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7" name="Rectangle 3"/>
          <p:cNvSpPr txBox="1">
            <a:spLocks noGrp="1"/>
          </p:cNvSpPr>
          <p:nvPr>
            <p:ph type="title"/>
          </p:nvPr>
        </p:nvSpPr>
        <p:spPr>
          <a:xfrm>
            <a:off x="770873" y="342325"/>
            <a:ext cx="7651368" cy="1066800"/>
          </a:xfrm>
          <a:prstGeom prst="rect">
            <a:avLst/>
          </a:prstGeom>
        </p:spPr>
        <p:txBody>
          <a:bodyPr/>
          <a:lstStyle/>
          <a:p>
            <a:pPr defTabSz="813816">
              <a:lnSpc>
                <a:spcPct val="80000"/>
              </a:lnSpc>
              <a:defRPr sz="2492"/>
            </a:pPr>
            <a:r>
              <a:rPr dirty="0"/>
              <a:t>Measures of Variation:</a:t>
            </a:r>
            <a:r>
              <a:rPr lang="en-GB" dirty="0"/>
              <a:t> </a:t>
            </a:r>
            <a:r>
              <a:rPr dirty="0"/>
              <a:t>Sample Standard Deviation</a:t>
            </a:r>
            <a:br>
              <a:rPr dirty="0"/>
            </a:br>
            <a:r>
              <a:rPr b="1" dirty="0"/>
              <a:t>Calculation Example</a:t>
            </a:r>
          </a:p>
        </p:txBody>
      </p:sp>
      <p:sp>
        <p:nvSpPr>
          <p:cNvPr id="458" name="Rectangle 4"/>
          <p:cNvSpPr txBox="1"/>
          <p:nvPr/>
        </p:nvSpPr>
        <p:spPr>
          <a:xfrm>
            <a:off x="1333500" y="1468418"/>
            <a:ext cx="8305800" cy="643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Sample </a:t>
            </a:r>
            <a:br>
              <a:rPr dirty="0"/>
            </a:br>
            <a:r>
              <a:rPr dirty="0"/>
              <a:t>Data  (X</a:t>
            </a:r>
            <a:r>
              <a:rPr baseline="-25000" dirty="0"/>
              <a:t>i</a:t>
            </a:r>
            <a:r>
              <a:rPr dirty="0"/>
              <a:t>) :     </a:t>
            </a:r>
            <a:r>
              <a:rPr dirty="0">
                <a:solidFill>
                  <a:srgbClr val="800080"/>
                </a:solidFill>
              </a:rPr>
              <a:t>10     12     14     15    17    18    18    24</a:t>
            </a:r>
          </a:p>
        </p:txBody>
      </p:sp>
      <p:sp>
        <p:nvSpPr>
          <p:cNvPr id="459" name="Rectangle 5"/>
          <p:cNvSpPr/>
          <p:nvPr/>
        </p:nvSpPr>
        <p:spPr>
          <a:xfrm>
            <a:off x="4078841" y="2644350"/>
            <a:ext cx="4343400" cy="339067"/>
          </a:xfrm>
          <a:prstGeom prst="rect">
            <a:avLst/>
          </a:prstGeom>
          <a:solidFill>
            <a:srgbClr val="FDE0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071D49"/>
                </a:solidFill>
              </a:rPr>
              <a:t> n = 8            Mean = X = 16</a:t>
            </a:r>
          </a:p>
        </p:txBody>
      </p:sp>
      <p:sp>
        <p:nvSpPr>
          <p:cNvPr id="460" name="Line 6"/>
          <p:cNvSpPr/>
          <p:nvPr/>
        </p:nvSpPr>
        <p:spPr>
          <a:xfrm>
            <a:off x="6250541" y="2683260"/>
            <a:ext cx="228600" cy="0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1" name="Rectangle 7"/>
          <p:cNvSpPr/>
          <p:nvPr/>
        </p:nvSpPr>
        <p:spPr>
          <a:xfrm>
            <a:off x="4267200" y="5867400"/>
            <a:ext cx="1143000" cy="457200"/>
          </a:xfrm>
          <a:prstGeom prst="rect">
            <a:avLst/>
          </a:prstGeom>
          <a:solidFill>
            <a:srgbClr val="E9E9FF"/>
          </a:solidFill>
          <a:ln w="15875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62" name="Object 4" descr="Object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286001" y="3219450"/>
            <a:ext cx="7602539" cy="3257550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Text Box 9"/>
          <p:cNvSpPr txBox="1"/>
          <p:nvPr/>
        </p:nvSpPr>
        <p:spPr>
          <a:xfrm>
            <a:off x="6096000" y="5638801"/>
            <a:ext cx="39624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 measure of the “average” scatter around the mean</a:t>
            </a:r>
          </a:p>
        </p:txBody>
      </p:sp>
      <p:sp>
        <p:nvSpPr>
          <p:cNvPr id="464" name="AutoShape 10"/>
          <p:cNvSpPr/>
          <p:nvPr/>
        </p:nvSpPr>
        <p:spPr>
          <a:xfrm>
            <a:off x="5486400" y="60198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662DD-BBFE-4D47-9C60-2E346770DA05}"/>
              </a:ext>
            </a:extLst>
          </p:cNvPr>
          <p:cNvSpPr txBox="1"/>
          <p:nvPr/>
        </p:nvSpPr>
        <p:spPr>
          <a:xfrm>
            <a:off x="4258551" y="5834390"/>
            <a:ext cx="1189749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1D49"/>
                </a:solidFill>
              </a:rPr>
              <a:t>4.3095</a:t>
            </a:r>
          </a:p>
        </p:txBody>
      </p:sp>
    </p:spTree>
    <p:extLst>
      <p:ext uri="{BB962C8B-B14F-4D97-AF65-F5344CB8AC3E}">
        <p14:creationId xmlns:p14="http://schemas.microsoft.com/office/powerpoint/2010/main" val="14202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Rectangle 2"/>
          <p:cNvSpPr txBox="1">
            <a:spLocks noGrp="1"/>
          </p:cNvSpPr>
          <p:nvPr>
            <p:ph type="title"/>
          </p:nvPr>
        </p:nvSpPr>
        <p:spPr>
          <a:xfrm>
            <a:off x="755301" y="613994"/>
            <a:ext cx="8229600" cy="63091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</a:lvl1pPr>
          </a:lstStyle>
          <a:p>
            <a:r>
              <a:rPr sz="4000" dirty="0"/>
              <a:t>Shape of a Distribution</a:t>
            </a:r>
          </a:p>
        </p:txBody>
      </p:sp>
      <p:sp>
        <p:nvSpPr>
          <p:cNvPr id="552" name="Rectangle 3"/>
          <p:cNvSpPr txBox="1">
            <a:spLocks noGrp="1"/>
          </p:cNvSpPr>
          <p:nvPr>
            <p:ph type="body" idx="1"/>
          </p:nvPr>
        </p:nvSpPr>
        <p:spPr>
          <a:xfrm>
            <a:off x="755301" y="1668376"/>
            <a:ext cx="10511928" cy="390694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dirty="0"/>
              <a:t>Describes how data are distributed</a:t>
            </a:r>
          </a:p>
          <a:p>
            <a:pPr>
              <a:lnSpc>
                <a:spcPct val="110000"/>
              </a:lnSpc>
            </a:pPr>
            <a:r>
              <a:rPr dirty="0"/>
              <a:t>Two useful shape related statistics are: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defRPr sz="2800"/>
            </a:pPr>
            <a:r>
              <a:rPr dirty="0"/>
              <a:t>Skewness</a:t>
            </a:r>
          </a:p>
          <a:p>
            <a:pPr lvl="2">
              <a:lnSpc>
                <a:spcPct val="110000"/>
              </a:lnSpc>
              <a:defRPr sz="2400"/>
            </a:pPr>
            <a:r>
              <a:rPr dirty="0"/>
              <a:t>Measures the extent to which data values are not symmetrical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defRPr sz="2800"/>
            </a:pPr>
            <a:r>
              <a:rPr dirty="0"/>
              <a:t>Kurtosis</a:t>
            </a:r>
          </a:p>
          <a:p>
            <a:pPr lvl="2">
              <a:defRPr sz="2400"/>
            </a:pPr>
            <a:r>
              <a:rPr dirty="0"/>
              <a:t>Kurtosis affects the </a:t>
            </a:r>
            <a:r>
              <a:rPr dirty="0" err="1"/>
              <a:t>peakedness</a:t>
            </a:r>
            <a:r>
              <a:rPr dirty="0"/>
              <a:t> of the curve of the distribution—that is, how sharply the curve rises approaching the center of the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2724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 2"/>
          <p:cNvSpPr txBox="1">
            <a:spLocks noGrp="1"/>
          </p:cNvSpPr>
          <p:nvPr>
            <p:ph type="title"/>
          </p:nvPr>
        </p:nvSpPr>
        <p:spPr>
          <a:xfrm>
            <a:off x="889972" y="386585"/>
            <a:ext cx="6246456" cy="990600"/>
          </a:xfrm>
          <a:prstGeom prst="rect">
            <a:avLst/>
          </a:prstGeom>
        </p:spPr>
        <p:txBody>
          <a:bodyPr/>
          <a:lstStyle/>
          <a:p>
            <a:pPr defTabSz="704087">
              <a:defRPr sz="3003"/>
            </a:pPr>
            <a:r>
              <a:rPr dirty="0"/>
              <a:t>Measures of Variation:</a:t>
            </a:r>
            <a:br>
              <a:rPr dirty="0"/>
            </a:br>
            <a:r>
              <a:rPr dirty="0"/>
              <a:t>Comparing Standard Deviations</a:t>
            </a:r>
          </a:p>
        </p:txBody>
      </p:sp>
      <p:pic>
        <p:nvPicPr>
          <p:cNvPr id="467" name="Object 4" descr="Objec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197" y="3275588"/>
            <a:ext cx="420688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Rectangle 4"/>
          <p:cNvSpPr/>
          <p:nvPr/>
        </p:nvSpPr>
        <p:spPr>
          <a:xfrm>
            <a:off x="6681172" y="2129414"/>
            <a:ext cx="1941514" cy="763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Mean = 15.5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30000"/>
              </a:lnSpc>
              <a:spcBef>
                <a:spcPts val="1600"/>
              </a:spcBef>
              <a:defRPr sz="2800">
                <a:latin typeface="+mn-lt"/>
                <a:ea typeface="+mn-ea"/>
                <a:cs typeface="+mn-cs"/>
                <a:sym typeface="Times New Roman"/>
              </a:defRPr>
            </a:pPr>
            <a:r>
              <a:rPr sz="2800"/>
              <a:t>  S = </a:t>
            </a:r>
            <a:r>
              <a:rPr sz="2400"/>
              <a:t>3.338</a:t>
            </a:r>
            <a:r>
              <a:rPr sz="2800"/>
              <a:t>         </a:t>
            </a:r>
          </a:p>
        </p:txBody>
      </p:sp>
      <p:sp>
        <p:nvSpPr>
          <p:cNvPr id="469" name="Line 5"/>
          <p:cNvSpPr/>
          <p:nvPr/>
        </p:nvSpPr>
        <p:spPr>
          <a:xfrm>
            <a:off x="1083648" y="2646938"/>
            <a:ext cx="507841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" name="Rectangle 6"/>
          <p:cNvSpPr txBox="1"/>
          <p:nvPr/>
        </p:nvSpPr>
        <p:spPr>
          <a:xfrm>
            <a:off x="889973" y="2634239"/>
            <a:ext cx="5457825" cy="36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1000"/>
              </a:spcBef>
              <a:defRPr sz="1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11    12    13    14    15    16    17    18    19    20   21</a:t>
            </a:r>
          </a:p>
        </p:txBody>
      </p:sp>
      <p:sp>
        <p:nvSpPr>
          <p:cNvPr id="471" name="Oval 7"/>
          <p:cNvSpPr/>
          <p:nvPr/>
        </p:nvSpPr>
        <p:spPr>
          <a:xfrm>
            <a:off x="969348" y="2421513"/>
            <a:ext cx="223839" cy="225426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2" name="Oval 8"/>
          <p:cNvSpPr/>
          <p:nvPr/>
        </p:nvSpPr>
        <p:spPr>
          <a:xfrm>
            <a:off x="1491636" y="2421513"/>
            <a:ext cx="223837" cy="225426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3" name="Oval 9"/>
          <p:cNvSpPr/>
          <p:nvPr/>
        </p:nvSpPr>
        <p:spPr>
          <a:xfrm>
            <a:off x="2013923" y="2421513"/>
            <a:ext cx="223839" cy="225426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4" name="Oval 10"/>
          <p:cNvSpPr/>
          <p:nvPr/>
        </p:nvSpPr>
        <p:spPr>
          <a:xfrm>
            <a:off x="3507760" y="2421513"/>
            <a:ext cx="223837" cy="225426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5" name="Oval 11"/>
          <p:cNvSpPr/>
          <p:nvPr/>
        </p:nvSpPr>
        <p:spPr>
          <a:xfrm>
            <a:off x="3507760" y="2197677"/>
            <a:ext cx="223837" cy="223837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6" name="Oval 12"/>
          <p:cNvSpPr/>
          <p:nvPr/>
        </p:nvSpPr>
        <p:spPr>
          <a:xfrm>
            <a:off x="3955435" y="2421513"/>
            <a:ext cx="223837" cy="225426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7" name="Oval 13"/>
          <p:cNvSpPr/>
          <p:nvPr/>
        </p:nvSpPr>
        <p:spPr>
          <a:xfrm>
            <a:off x="4477723" y="2421513"/>
            <a:ext cx="223839" cy="225426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8" name="Oval 14"/>
          <p:cNvSpPr/>
          <p:nvPr/>
        </p:nvSpPr>
        <p:spPr>
          <a:xfrm>
            <a:off x="5895360" y="2421513"/>
            <a:ext cx="223837" cy="225426"/>
          </a:xfrm>
          <a:prstGeom prst="ellipse">
            <a:avLst/>
          </a:prstGeom>
          <a:solidFill>
            <a:srgbClr val="EEECE1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9" name="Rectangle 15"/>
          <p:cNvSpPr txBox="1"/>
          <p:nvPr/>
        </p:nvSpPr>
        <p:spPr>
          <a:xfrm>
            <a:off x="889973" y="4056639"/>
            <a:ext cx="5383213" cy="36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1000"/>
              </a:spcBef>
              <a:defRPr sz="1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11    12    13    14    15    16    17    18    19    20   21</a:t>
            </a:r>
          </a:p>
        </p:txBody>
      </p:sp>
      <p:sp>
        <p:nvSpPr>
          <p:cNvPr id="480" name="Rectangle 16"/>
          <p:cNvSpPr/>
          <p:nvPr/>
        </p:nvSpPr>
        <p:spPr>
          <a:xfrm>
            <a:off x="970934" y="3321626"/>
            <a:ext cx="1265238" cy="36676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Data B</a:t>
            </a:r>
          </a:p>
        </p:txBody>
      </p:sp>
      <p:sp>
        <p:nvSpPr>
          <p:cNvPr id="481" name="Rectangle 17"/>
          <p:cNvSpPr/>
          <p:nvPr/>
        </p:nvSpPr>
        <p:spPr>
          <a:xfrm>
            <a:off x="970934" y="1824614"/>
            <a:ext cx="1265238" cy="36676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Data A</a:t>
            </a:r>
          </a:p>
        </p:txBody>
      </p:sp>
      <p:sp>
        <p:nvSpPr>
          <p:cNvPr id="482" name="Line 18"/>
          <p:cNvSpPr/>
          <p:nvPr/>
        </p:nvSpPr>
        <p:spPr>
          <a:xfrm>
            <a:off x="1061423" y="4067751"/>
            <a:ext cx="5076825" cy="1"/>
          </a:xfrm>
          <a:prstGeom prst="line">
            <a:avLst/>
          </a:prstGeom>
          <a:ln w="1905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3" name="Oval 19"/>
          <p:cNvSpPr/>
          <p:nvPr/>
        </p:nvSpPr>
        <p:spPr>
          <a:xfrm>
            <a:off x="2985473" y="3843914"/>
            <a:ext cx="223839" cy="223839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4" name="Oval 20"/>
          <p:cNvSpPr/>
          <p:nvPr/>
        </p:nvSpPr>
        <p:spPr>
          <a:xfrm>
            <a:off x="3507760" y="3843914"/>
            <a:ext cx="223837" cy="223839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5" name="Oval 21"/>
          <p:cNvSpPr/>
          <p:nvPr/>
        </p:nvSpPr>
        <p:spPr>
          <a:xfrm>
            <a:off x="2985473" y="3618488"/>
            <a:ext cx="223839" cy="225426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6" name="Oval 22"/>
          <p:cNvSpPr/>
          <p:nvPr/>
        </p:nvSpPr>
        <p:spPr>
          <a:xfrm>
            <a:off x="3507760" y="3618488"/>
            <a:ext cx="223837" cy="225426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7" name="Oval 23"/>
          <p:cNvSpPr/>
          <p:nvPr/>
        </p:nvSpPr>
        <p:spPr>
          <a:xfrm>
            <a:off x="2985473" y="3394651"/>
            <a:ext cx="223839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8" name="Oval 24"/>
          <p:cNvSpPr/>
          <p:nvPr/>
        </p:nvSpPr>
        <p:spPr>
          <a:xfrm>
            <a:off x="3507760" y="3394651"/>
            <a:ext cx="223837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9" name="Oval 25"/>
          <p:cNvSpPr/>
          <p:nvPr/>
        </p:nvSpPr>
        <p:spPr>
          <a:xfrm>
            <a:off x="2536211" y="3843914"/>
            <a:ext cx="223837" cy="223839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0" name="Oval 26"/>
          <p:cNvSpPr/>
          <p:nvPr/>
        </p:nvSpPr>
        <p:spPr>
          <a:xfrm>
            <a:off x="3955435" y="3843914"/>
            <a:ext cx="223837" cy="223839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1" name="Rectangle 27"/>
          <p:cNvSpPr/>
          <p:nvPr/>
        </p:nvSpPr>
        <p:spPr>
          <a:xfrm>
            <a:off x="6681172" y="3424813"/>
            <a:ext cx="1936750" cy="82830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t>Mean = 15.5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50000"/>
              </a:lnSpc>
              <a:spcBef>
                <a:spcPts val="1600"/>
              </a:spcBef>
              <a:defRPr sz="2800">
                <a:latin typeface="+mn-lt"/>
                <a:ea typeface="+mn-ea"/>
                <a:cs typeface="+mn-cs"/>
                <a:sym typeface="Times New Roman"/>
              </a:defRPr>
            </a:pPr>
            <a:r>
              <a:rPr sz="2800"/>
              <a:t>  S = </a:t>
            </a:r>
            <a:r>
              <a:rPr sz="2400"/>
              <a:t>0.926</a:t>
            </a:r>
          </a:p>
        </p:txBody>
      </p:sp>
      <p:sp>
        <p:nvSpPr>
          <p:cNvPr id="492" name="Rectangle 28"/>
          <p:cNvSpPr txBox="1"/>
          <p:nvPr/>
        </p:nvSpPr>
        <p:spPr>
          <a:xfrm>
            <a:off x="914478" y="5788176"/>
            <a:ext cx="5607050" cy="36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1000"/>
              </a:spcBef>
              <a:defRPr sz="1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11    12    13    14    15    16    17    18    19    20   21</a:t>
            </a:r>
          </a:p>
        </p:txBody>
      </p:sp>
      <p:sp>
        <p:nvSpPr>
          <p:cNvPr id="493" name="Line 29"/>
          <p:cNvSpPr/>
          <p:nvPr/>
        </p:nvSpPr>
        <p:spPr>
          <a:xfrm>
            <a:off x="1085929" y="5788175"/>
            <a:ext cx="507682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4" name="Oval 30"/>
          <p:cNvSpPr/>
          <p:nvPr/>
        </p:nvSpPr>
        <p:spPr>
          <a:xfrm>
            <a:off x="993854" y="5564338"/>
            <a:ext cx="223839" cy="2238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5" name="Oval 31"/>
          <p:cNvSpPr/>
          <p:nvPr/>
        </p:nvSpPr>
        <p:spPr>
          <a:xfrm>
            <a:off x="993854" y="5338913"/>
            <a:ext cx="223839" cy="2254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6" name="Oval 32"/>
          <p:cNvSpPr/>
          <p:nvPr/>
        </p:nvSpPr>
        <p:spPr>
          <a:xfrm>
            <a:off x="993854" y="5115076"/>
            <a:ext cx="223839" cy="2238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7" name="Oval 33"/>
          <p:cNvSpPr/>
          <p:nvPr/>
        </p:nvSpPr>
        <p:spPr>
          <a:xfrm>
            <a:off x="5472191" y="5564338"/>
            <a:ext cx="223837" cy="2238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8" name="Oval 34"/>
          <p:cNvSpPr/>
          <p:nvPr/>
        </p:nvSpPr>
        <p:spPr>
          <a:xfrm>
            <a:off x="5472191" y="5338913"/>
            <a:ext cx="223837" cy="2254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9" name="Oval 35"/>
          <p:cNvSpPr/>
          <p:nvPr/>
        </p:nvSpPr>
        <p:spPr>
          <a:xfrm>
            <a:off x="5472191" y="5115076"/>
            <a:ext cx="223837" cy="2238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0" name="Oval 36"/>
          <p:cNvSpPr/>
          <p:nvPr/>
        </p:nvSpPr>
        <p:spPr>
          <a:xfrm>
            <a:off x="1516142" y="5564338"/>
            <a:ext cx="223837" cy="2238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1" name="Oval 37"/>
          <p:cNvSpPr/>
          <p:nvPr/>
        </p:nvSpPr>
        <p:spPr>
          <a:xfrm>
            <a:off x="5024516" y="5564338"/>
            <a:ext cx="223837" cy="2238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2" name="Rectangle 38"/>
          <p:cNvSpPr/>
          <p:nvPr/>
        </p:nvSpPr>
        <p:spPr>
          <a:xfrm>
            <a:off x="6705678" y="5096025"/>
            <a:ext cx="1936750" cy="77290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lnSpc>
                <a:spcPct val="80000"/>
              </a:lnSpc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 dirty="0"/>
              <a:t>Mean = 15.5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50000"/>
              </a:lnSpc>
              <a:spcBef>
                <a:spcPts val="1600"/>
              </a:spcBef>
              <a:defRPr sz="2800">
                <a:latin typeface="+mn-lt"/>
                <a:ea typeface="+mn-ea"/>
                <a:cs typeface="+mn-cs"/>
                <a:sym typeface="Times New Roman"/>
              </a:defRPr>
            </a:pPr>
            <a:r>
              <a:rPr sz="2800" dirty="0"/>
              <a:t>  S = </a:t>
            </a:r>
            <a:r>
              <a:rPr sz="2400" dirty="0"/>
              <a:t>4.567</a:t>
            </a:r>
          </a:p>
        </p:txBody>
      </p:sp>
      <p:sp>
        <p:nvSpPr>
          <p:cNvPr id="503" name="Rectangle 39"/>
          <p:cNvSpPr/>
          <p:nvPr/>
        </p:nvSpPr>
        <p:spPr>
          <a:xfrm>
            <a:off x="992544" y="4633066"/>
            <a:ext cx="1265238" cy="36676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Data C</a:t>
            </a:r>
          </a:p>
        </p:txBody>
      </p:sp>
    </p:spTree>
    <p:extLst>
      <p:ext uri="{BB962C8B-B14F-4D97-AF65-F5344CB8AC3E}">
        <p14:creationId xmlns:p14="http://schemas.microsoft.com/office/powerpoint/2010/main" val="3909000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Rectangle 2"/>
          <p:cNvSpPr txBox="1">
            <a:spLocks noGrp="1"/>
          </p:cNvSpPr>
          <p:nvPr>
            <p:ph type="title"/>
          </p:nvPr>
        </p:nvSpPr>
        <p:spPr>
          <a:xfrm>
            <a:off x="971107" y="468312"/>
            <a:ext cx="7284378" cy="1143001"/>
          </a:xfrm>
          <a:prstGeom prst="rect">
            <a:avLst/>
          </a:prstGeom>
        </p:spPr>
        <p:txBody>
          <a:bodyPr/>
          <a:lstStyle/>
          <a:p>
            <a:pPr defTabSz="832104">
              <a:defRPr sz="3549"/>
            </a:pPr>
            <a:r>
              <a:rPr dirty="0"/>
              <a:t>Measures of Variation:</a:t>
            </a:r>
            <a:br>
              <a:rPr dirty="0"/>
            </a:br>
            <a:r>
              <a:rPr dirty="0"/>
              <a:t>Comparing Standard Deviations</a:t>
            </a:r>
          </a:p>
        </p:txBody>
      </p:sp>
      <p:pic>
        <p:nvPicPr>
          <p:cNvPr id="506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948656"/>
            <a:ext cx="6781800" cy="4408488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Text Box 4"/>
          <p:cNvSpPr txBox="1"/>
          <p:nvPr/>
        </p:nvSpPr>
        <p:spPr>
          <a:xfrm>
            <a:off x="2996919" y="2214881"/>
            <a:ext cx="4038600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 dirty="0">
                <a:solidFill>
                  <a:srgbClr val="FF0000"/>
                </a:solidFill>
              </a:rPr>
              <a:t>Smaller standard deviation</a:t>
            </a:r>
            <a:endParaRPr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400"/>
              </a:spcBef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 dirty="0">
                <a:solidFill>
                  <a:srgbClr val="FF0000"/>
                </a:solidFill>
              </a:rPr>
              <a:t>Larger standard deviation</a:t>
            </a:r>
          </a:p>
        </p:txBody>
      </p:sp>
      <p:sp>
        <p:nvSpPr>
          <p:cNvPr id="508" name="Line 5"/>
          <p:cNvSpPr/>
          <p:nvPr/>
        </p:nvSpPr>
        <p:spPr>
          <a:xfrm>
            <a:off x="3276599" y="3572539"/>
            <a:ext cx="1981200" cy="990602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9" name="Line 6"/>
          <p:cNvSpPr/>
          <p:nvPr/>
        </p:nvSpPr>
        <p:spPr>
          <a:xfrm>
            <a:off x="3276598" y="2505740"/>
            <a:ext cx="2819402" cy="7620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39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tangle 2"/>
          <p:cNvSpPr txBox="1">
            <a:spLocks noGrp="1"/>
          </p:cNvSpPr>
          <p:nvPr>
            <p:ph type="title"/>
          </p:nvPr>
        </p:nvSpPr>
        <p:spPr>
          <a:xfrm>
            <a:off x="855356" y="428832"/>
            <a:ext cx="8382856" cy="1143000"/>
          </a:xfrm>
          <a:prstGeom prst="rect">
            <a:avLst/>
          </a:prstGeom>
        </p:spPr>
        <p:txBody>
          <a:bodyPr/>
          <a:lstStyle/>
          <a:p>
            <a:pPr defTabSz="832104">
              <a:defRPr sz="3549"/>
            </a:pPr>
            <a:r>
              <a:rPr sz="2800" dirty="0"/>
              <a:t>Measures of Variation:</a:t>
            </a:r>
            <a:r>
              <a:rPr lang="en-GB" sz="2800" dirty="0"/>
              <a:t> </a:t>
            </a:r>
            <a:r>
              <a:rPr sz="2800" dirty="0"/>
              <a:t>Summary Characteristics</a:t>
            </a:r>
          </a:p>
        </p:txBody>
      </p:sp>
      <p:sp>
        <p:nvSpPr>
          <p:cNvPr id="512" name="Rectangle 3"/>
          <p:cNvSpPr txBox="1">
            <a:spLocks noGrp="1"/>
          </p:cNvSpPr>
          <p:nvPr>
            <p:ph type="body" idx="1"/>
          </p:nvPr>
        </p:nvSpPr>
        <p:spPr>
          <a:xfrm>
            <a:off x="1161012" y="1792655"/>
            <a:ext cx="10087210" cy="393229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72000"/>
              </a:lnSpc>
              <a:spcBef>
                <a:spcPts val="600"/>
              </a:spcBef>
              <a:buClr>
                <a:srgbClr val="000000"/>
              </a:buClr>
              <a:buFontTx/>
              <a:buChar char="▪"/>
              <a:defRPr sz="2900">
                <a:latin typeface="+mn-lt"/>
                <a:ea typeface="+mn-ea"/>
                <a:cs typeface="+mn-cs"/>
                <a:sym typeface="Times New Roman"/>
              </a:defRPr>
            </a:pPr>
            <a:r>
              <a:rPr dirty="0"/>
              <a:t>The more the data are spread out, the greater the range, variance, and standard deviation.</a:t>
            </a:r>
          </a:p>
          <a:p>
            <a:pPr algn="just">
              <a:lnSpc>
                <a:spcPct val="72000"/>
              </a:lnSpc>
              <a:spcBef>
                <a:spcPts val="600"/>
              </a:spcBef>
              <a:buClr>
                <a:srgbClr val="000000"/>
              </a:buClr>
              <a:buFontTx/>
              <a:buChar char="▪"/>
              <a:defRPr sz="2900">
                <a:latin typeface="+mn-lt"/>
                <a:ea typeface="+mn-ea"/>
                <a:cs typeface="+mn-cs"/>
                <a:sym typeface="Times New Roman"/>
              </a:defRPr>
            </a:pPr>
            <a:endParaRPr dirty="0"/>
          </a:p>
          <a:p>
            <a:pPr algn="just">
              <a:lnSpc>
                <a:spcPct val="72000"/>
              </a:lnSpc>
              <a:spcBef>
                <a:spcPts val="600"/>
              </a:spcBef>
              <a:buClr>
                <a:srgbClr val="000000"/>
              </a:buClr>
              <a:buFontTx/>
              <a:buChar char="▪"/>
              <a:defRPr sz="2900">
                <a:latin typeface="+mn-lt"/>
                <a:ea typeface="+mn-ea"/>
                <a:cs typeface="+mn-cs"/>
                <a:sym typeface="Times New Roman"/>
              </a:defRPr>
            </a:pPr>
            <a:r>
              <a:rPr dirty="0"/>
              <a:t>The more the data are concentrated, the smaller the range, variance, and standard deviation.</a:t>
            </a:r>
          </a:p>
          <a:p>
            <a:pPr algn="just">
              <a:lnSpc>
                <a:spcPct val="72000"/>
              </a:lnSpc>
              <a:spcBef>
                <a:spcPts val="600"/>
              </a:spcBef>
              <a:buClr>
                <a:srgbClr val="000000"/>
              </a:buClr>
              <a:buFontTx/>
              <a:buChar char="▪"/>
              <a:defRPr sz="2900">
                <a:latin typeface="+mn-lt"/>
                <a:ea typeface="+mn-ea"/>
                <a:cs typeface="+mn-cs"/>
                <a:sym typeface="Times New Roman"/>
              </a:defRPr>
            </a:pPr>
            <a:endParaRPr dirty="0"/>
          </a:p>
          <a:p>
            <a:pPr algn="just">
              <a:lnSpc>
                <a:spcPct val="72000"/>
              </a:lnSpc>
              <a:spcBef>
                <a:spcPts val="600"/>
              </a:spcBef>
              <a:buClr>
                <a:srgbClr val="000000"/>
              </a:buClr>
              <a:buFontTx/>
              <a:buChar char="▪"/>
              <a:defRPr sz="2900">
                <a:latin typeface="+mn-lt"/>
                <a:ea typeface="+mn-ea"/>
                <a:cs typeface="+mn-cs"/>
                <a:sym typeface="Times New Roman"/>
              </a:defRPr>
            </a:pPr>
            <a:r>
              <a:rPr dirty="0"/>
              <a:t>If the values are all the same (no variation), all these measures will be zero.</a:t>
            </a:r>
          </a:p>
          <a:p>
            <a:pPr algn="just">
              <a:lnSpc>
                <a:spcPct val="72000"/>
              </a:lnSpc>
              <a:spcBef>
                <a:spcPts val="600"/>
              </a:spcBef>
              <a:buClr>
                <a:srgbClr val="000000"/>
              </a:buClr>
              <a:buFontTx/>
              <a:buChar char="▪"/>
              <a:defRPr sz="2900">
                <a:latin typeface="+mn-lt"/>
                <a:ea typeface="+mn-ea"/>
                <a:cs typeface="+mn-cs"/>
                <a:sym typeface="Times New Roman"/>
              </a:defRPr>
            </a:pPr>
            <a:endParaRPr dirty="0"/>
          </a:p>
          <a:p>
            <a:pPr algn="just">
              <a:lnSpc>
                <a:spcPct val="72000"/>
              </a:lnSpc>
              <a:spcBef>
                <a:spcPts val="600"/>
              </a:spcBef>
              <a:buClr>
                <a:srgbClr val="000000"/>
              </a:buClr>
              <a:buFontTx/>
              <a:buChar char="▪"/>
              <a:defRPr sz="2900">
                <a:latin typeface="+mn-lt"/>
                <a:ea typeface="+mn-ea"/>
                <a:cs typeface="+mn-cs"/>
                <a:sym typeface="Times New Roman"/>
              </a:defRPr>
            </a:pPr>
            <a:r>
              <a:rPr dirty="0"/>
              <a:t>None of these measures are ever negative.</a:t>
            </a:r>
          </a:p>
        </p:txBody>
      </p:sp>
    </p:spTree>
    <p:extLst>
      <p:ext uri="{BB962C8B-B14F-4D97-AF65-F5344CB8AC3E}">
        <p14:creationId xmlns:p14="http://schemas.microsoft.com/office/powerpoint/2010/main" val="2522173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8203-51CE-4A48-89F8-1EB176E9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1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779DF9E-E127-7C44-A523-19E71CB8DF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8089" y="1883162"/>
            <a:ext cx="3391074" cy="367048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CE16-628D-133E-880F-E524835DB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8530" y="1825625"/>
            <a:ext cx="5181600" cy="4351338"/>
          </a:xfrm>
        </p:spPr>
        <p:txBody>
          <a:bodyPr/>
          <a:lstStyle/>
          <a:p>
            <a:r>
              <a:rPr lang="en-TT" dirty="0">
                <a:solidFill>
                  <a:schemeClr val="tx2"/>
                </a:solidFill>
              </a:rPr>
              <a:t>Calculate using Excel:</a:t>
            </a:r>
          </a:p>
          <a:p>
            <a:pPr marL="0" indent="0">
              <a:buNone/>
            </a:pPr>
            <a:r>
              <a:rPr lang="en-TT" dirty="0"/>
              <a:t>1. Mean</a:t>
            </a:r>
          </a:p>
          <a:p>
            <a:pPr marL="0" indent="0">
              <a:buNone/>
            </a:pPr>
            <a:r>
              <a:rPr lang="en-TT" dirty="0"/>
              <a:t>2. Standard Deviation (S)</a:t>
            </a:r>
          </a:p>
          <a:p>
            <a:pPr marL="0" indent="0">
              <a:buNone/>
            </a:pPr>
            <a:endParaRPr lang="en-T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DA0EF-BE52-DF40-B796-16718620DAF7}"/>
              </a:ext>
            </a:extLst>
          </p:cNvPr>
          <p:cNvSpPr txBox="1"/>
          <p:nvPr/>
        </p:nvSpPr>
        <p:spPr>
          <a:xfrm>
            <a:off x="9402416" y="172651"/>
            <a:ext cx="2645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x̅= $44 million</a:t>
            </a:r>
            <a:endParaRPr lang="en-US" sz="28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 = $12 million 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69EA-2A17-8049-9382-CAB79F2B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624" y="1619767"/>
            <a:ext cx="10515600" cy="1325563"/>
          </a:xfrm>
        </p:spPr>
        <p:txBody>
          <a:bodyPr/>
          <a:lstStyle/>
          <a:p>
            <a:r>
              <a:rPr lang="en-US" dirty="0"/>
              <a:t>Detection of outliers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3D5A52-7E1F-5742-BA2A-227874E9D8F6}"/>
              </a:ext>
            </a:extLst>
          </p:cNvPr>
          <p:cNvSpPr txBox="1"/>
          <p:nvPr/>
        </p:nvSpPr>
        <p:spPr>
          <a:xfrm>
            <a:off x="1433624" y="3061664"/>
            <a:ext cx="5502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Quartile &amp; </a:t>
            </a:r>
            <a:r>
              <a:rPr lang="en-GB" sz="2800" dirty="0">
                <a:solidFill>
                  <a:schemeClr val="accent6"/>
                </a:solidFill>
              </a:rPr>
              <a:t>The Interquartile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Box plot</a:t>
            </a:r>
          </a:p>
        </p:txBody>
      </p:sp>
    </p:spTree>
    <p:extLst>
      <p:ext uri="{BB962C8B-B14F-4D97-AF65-F5344CB8AC3E}">
        <p14:creationId xmlns:p14="http://schemas.microsoft.com/office/powerpoint/2010/main" val="2861479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Rectangle 4"/>
          <p:cNvSpPr txBox="1">
            <a:spLocks noGrp="1"/>
          </p:cNvSpPr>
          <p:nvPr>
            <p:ph type="title"/>
          </p:nvPr>
        </p:nvSpPr>
        <p:spPr>
          <a:xfrm>
            <a:off x="1119900" y="45627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Quartile Measures</a:t>
            </a:r>
          </a:p>
        </p:txBody>
      </p:sp>
      <p:sp>
        <p:nvSpPr>
          <p:cNvPr id="622" name="Rectangle 5"/>
          <p:cNvSpPr txBox="1">
            <a:spLocks noGrp="1"/>
          </p:cNvSpPr>
          <p:nvPr>
            <p:ph type="body" sz="quarter" idx="1"/>
          </p:nvPr>
        </p:nvSpPr>
        <p:spPr>
          <a:xfrm>
            <a:off x="2128837" y="1790185"/>
            <a:ext cx="7467600" cy="95091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</a:lstStyle>
          <a:p>
            <a:r>
              <a:rPr dirty="0"/>
              <a:t>Quartiles split the ranked data into 4 segments with an equal number of values per segment</a:t>
            </a:r>
          </a:p>
        </p:txBody>
      </p:sp>
      <p:grpSp>
        <p:nvGrpSpPr>
          <p:cNvPr id="625" name="Group 26"/>
          <p:cNvGrpSpPr/>
          <p:nvPr/>
        </p:nvGrpSpPr>
        <p:grpSpPr>
          <a:xfrm>
            <a:off x="3276600" y="2667000"/>
            <a:ext cx="1219200" cy="457200"/>
            <a:chOff x="0" y="0"/>
            <a:chExt cx="1219200" cy="457200"/>
          </a:xfrm>
        </p:grpSpPr>
        <p:sp>
          <p:nvSpPr>
            <p:cNvPr id="623" name="Rectangle 6"/>
            <p:cNvSpPr/>
            <p:nvPr/>
          </p:nvSpPr>
          <p:spPr>
            <a:xfrm>
              <a:off x="0" y="0"/>
              <a:ext cx="1219200" cy="457200"/>
            </a:xfrm>
            <a:prstGeom prst="rect">
              <a:avLst/>
            </a:prstGeom>
            <a:solidFill>
              <a:srgbClr val="B9B9ED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071D49"/>
                </a:solidFill>
              </a:endParaRPr>
            </a:p>
          </p:txBody>
        </p:sp>
        <p:sp>
          <p:nvSpPr>
            <p:cNvPr id="624" name="Rectangle 10"/>
            <p:cNvSpPr txBox="1"/>
            <p:nvPr/>
          </p:nvSpPr>
          <p:spPr>
            <a:xfrm>
              <a:off x="147637" y="1587"/>
              <a:ext cx="923926" cy="366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ctr">
                <a:spcBef>
                  <a:spcPts val="1400"/>
                </a:spcBef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rgbClr val="071D49"/>
                  </a:solidFill>
                </a:rPr>
                <a:t>25%</a:t>
              </a:r>
            </a:p>
          </p:txBody>
        </p:sp>
      </p:grpSp>
      <p:sp>
        <p:nvSpPr>
          <p:cNvPr id="626" name="AutoShape 15"/>
          <p:cNvSpPr/>
          <p:nvPr/>
        </p:nvSpPr>
        <p:spPr>
          <a:xfrm rot="16200000">
            <a:off x="43815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" name="Rectangle 16"/>
              <p:cNvSpPr txBox="1"/>
              <p:nvPr/>
            </p:nvSpPr>
            <p:spPr>
              <a:xfrm>
                <a:off x="1443210" y="4038600"/>
                <a:ext cx="9474506" cy="182100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2671" tIns="42671" rIns="42671" bIns="42671">
                <a:spAutoFit/>
              </a:bodyPr>
              <a:lstStyle/>
              <a:p>
                <a:pPr marL="320675" indent="-320675" defTabSz="852487">
                  <a:lnSpc>
                    <a:spcPct val="90000"/>
                  </a:lnSpc>
                  <a:spcBef>
                    <a:spcPts val="500"/>
                  </a:spcBef>
                  <a:buClr>
                    <a:srgbClr val="800080"/>
                  </a:buClr>
                  <a:buSzPct val="60000"/>
                  <a:buChar char="■"/>
                  <a:defRPr sz="2300">
                    <a:solidFill>
                      <a:srgbClr val="80008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2300" dirty="0">
                    <a:solidFill>
                      <a:srgbClr val="FFC000"/>
                    </a:solidFill>
                  </a:rPr>
                  <a:t>The first quartile,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sz="2400" dirty="0">
                    <a:solidFill>
                      <a:schemeClr val="accent6"/>
                    </a:solidFill>
                  </a:rPr>
                  <a:t> </a:t>
                </a:r>
                <a:r>
                  <a:rPr lang="ar-AE" sz="2300" dirty="0">
                    <a:solidFill>
                      <a:srgbClr val="FFC000"/>
                    </a:solidFill>
                  </a:rPr>
                  <a:t>, </a:t>
                </a:r>
                <a:r>
                  <a:rPr lang="en-GB" sz="2300" dirty="0">
                    <a:solidFill>
                      <a:srgbClr val="FFC000"/>
                    </a:solidFill>
                  </a:rPr>
                  <a:t>is the value for which 25% of the observations are smaller and 75% are larger</a:t>
                </a:r>
              </a:p>
              <a:p>
                <a:pPr marL="320675" indent="-320675" defTabSz="852487">
                  <a:lnSpc>
                    <a:spcPct val="90000"/>
                  </a:lnSpc>
                  <a:spcBef>
                    <a:spcPts val="500"/>
                  </a:spcBef>
                  <a:buClr>
                    <a:srgbClr val="800080"/>
                  </a:buClr>
                  <a:buSzPct val="60000"/>
                  <a:buChar char="■"/>
                  <a:defRPr sz="2300">
                    <a:solidFill>
                      <a:srgbClr val="80008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sz="2300" dirty="0">
                    <a:solidFill>
                      <a:srgbClr val="FFC000"/>
                    </a:solidFill>
                  </a:rPr>
                  <a:t> </a:t>
                </a:r>
                <a:r>
                  <a:rPr lang="en-GB" sz="2300" dirty="0">
                    <a:solidFill>
                      <a:srgbClr val="FFC000"/>
                    </a:solidFill>
                  </a:rPr>
                  <a:t>is the same as the median (50% of the observations are smaller and 50% are larger)</a:t>
                </a:r>
                <a:endParaRPr lang="en-GB" sz="2800" dirty="0">
                  <a:solidFill>
                    <a:srgbClr val="FFC000"/>
                  </a:solidFill>
                </a:endParaRPr>
              </a:p>
              <a:p>
                <a:pPr marL="320675" indent="-320675" defTabSz="852487">
                  <a:lnSpc>
                    <a:spcPct val="90000"/>
                  </a:lnSpc>
                  <a:spcBef>
                    <a:spcPts val="500"/>
                  </a:spcBef>
                  <a:buClr>
                    <a:srgbClr val="800080"/>
                  </a:buClr>
                  <a:buSzPct val="60000"/>
                  <a:buChar char="■"/>
                  <a:defRPr sz="2300">
                    <a:solidFill>
                      <a:srgbClr val="80008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2300" dirty="0">
                    <a:solidFill>
                      <a:srgbClr val="FFC000"/>
                    </a:solidFill>
                  </a:rPr>
                  <a:t>Only 25% of the observations are greater than the third quartile</a:t>
                </a:r>
                <a:endParaRPr lang="en-GB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27" name="Rectang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10" y="4038600"/>
                <a:ext cx="9474506" cy="1821009"/>
              </a:xfrm>
              <a:prstGeom prst="rect">
                <a:avLst/>
              </a:prstGeom>
              <a:blipFill>
                <a:blip r:embed="rId3"/>
                <a:stretch>
                  <a:fillRect l="-644" t="-4698" b="-70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8" name="AutoShape 18"/>
          <p:cNvSpPr/>
          <p:nvPr/>
        </p:nvSpPr>
        <p:spPr>
          <a:xfrm rot="16200000">
            <a:off x="56007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29" name="AutoShape 19"/>
          <p:cNvSpPr/>
          <p:nvPr/>
        </p:nvSpPr>
        <p:spPr>
          <a:xfrm rot="16200000">
            <a:off x="68199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0" name="Rectangle 22"/>
              <p:cNvSpPr txBox="1"/>
              <p:nvPr/>
            </p:nvSpPr>
            <p:spPr>
              <a:xfrm>
                <a:off x="4191000" y="3429000"/>
                <a:ext cx="609600" cy="4186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2671" tIns="42671" rIns="42671" bIns="42671">
                <a:spAutoFit/>
              </a:bodyPr>
              <a:lstStyle>
                <a:lvl1pPr marL="320675" indent="-320675" defTabSz="852487">
                  <a:lnSpc>
                    <a:spcPct val="90000"/>
                  </a:lnSpc>
                  <a:spcBef>
                    <a:spcPts val="500"/>
                  </a:spcBef>
                  <a:defRPr sz="2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630" name="Rectang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429000"/>
                <a:ext cx="609600" cy="418688"/>
              </a:xfrm>
              <a:prstGeom prst="rect">
                <a:avLst/>
              </a:prstGeom>
              <a:blipFill>
                <a:blip r:embed="rId4"/>
                <a:stretch>
                  <a:fillRect b="-176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1" name="Rectangle 23"/>
              <p:cNvSpPr txBox="1"/>
              <p:nvPr/>
            </p:nvSpPr>
            <p:spPr>
              <a:xfrm>
                <a:off x="5410200" y="3429000"/>
                <a:ext cx="609600" cy="4186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2671" tIns="42671" rIns="42671" bIns="42671">
                <a:spAutoFit/>
              </a:bodyPr>
              <a:lstStyle>
                <a:lvl1pPr marL="320675" indent="-320675" defTabSz="852487">
                  <a:lnSpc>
                    <a:spcPct val="90000"/>
                  </a:lnSpc>
                  <a:spcBef>
                    <a:spcPts val="500"/>
                  </a:spcBef>
                  <a:defRPr sz="2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631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429000"/>
                <a:ext cx="609600" cy="418688"/>
              </a:xfrm>
              <a:prstGeom prst="rect">
                <a:avLst/>
              </a:prstGeom>
              <a:blipFill>
                <a:blip r:embed="rId5"/>
                <a:stretch>
                  <a:fillRect b="-176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2" name="Rectangle 24"/>
              <p:cNvSpPr txBox="1"/>
              <p:nvPr/>
            </p:nvSpPr>
            <p:spPr>
              <a:xfrm>
                <a:off x="6629400" y="3429000"/>
                <a:ext cx="609600" cy="4186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2671" tIns="42671" rIns="42671" bIns="42671">
                <a:spAutoFit/>
              </a:bodyPr>
              <a:lstStyle>
                <a:lvl1pPr marL="320675" indent="-320675" defTabSz="852487">
                  <a:lnSpc>
                    <a:spcPct val="90000"/>
                  </a:lnSpc>
                  <a:spcBef>
                    <a:spcPts val="500"/>
                  </a:spcBef>
                  <a:defRPr sz="2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632" name="Rectang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429000"/>
                <a:ext cx="609600" cy="418688"/>
              </a:xfrm>
              <a:prstGeom prst="rect">
                <a:avLst/>
              </a:prstGeom>
              <a:blipFill>
                <a:blip r:embed="rId6"/>
                <a:stretch>
                  <a:fillRect b="-176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5" name="Group 27"/>
          <p:cNvGrpSpPr/>
          <p:nvPr/>
        </p:nvGrpSpPr>
        <p:grpSpPr>
          <a:xfrm>
            <a:off x="4495800" y="2667000"/>
            <a:ext cx="1219200" cy="457200"/>
            <a:chOff x="0" y="0"/>
            <a:chExt cx="1219200" cy="457200"/>
          </a:xfrm>
        </p:grpSpPr>
        <p:sp>
          <p:nvSpPr>
            <p:cNvPr id="633" name="Rectangle 28"/>
            <p:cNvSpPr/>
            <p:nvPr/>
          </p:nvSpPr>
          <p:spPr>
            <a:xfrm>
              <a:off x="0" y="0"/>
              <a:ext cx="1219200" cy="457200"/>
            </a:xfrm>
            <a:prstGeom prst="rect">
              <a:avLst/>
            </a:prstGeom>
            <a:solidFill>
              <a:srgbClr val="B9B9ED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071D49"/>
                </a:solidFill>
              </a:endParaRPr>
            </a:p>
          </p:txBody>
        </p:sp>
        <p:sp>
          <p:nvSpPr>
            <p:cNvPr id="634" name="Rectangle 29"/>
            <p:cNvSpPr txBox="1"/>
            <p:nvPr/>
          </p:nvSpPr>
          <p:spPr>
            <a:xfrm>
              <a:off x="147637" y="1587"/>
              <a:ext cx="923926" cy="366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ctr">
                <a:spcBef>
                  <a:spcPts val="1400"/>
                </a:spcBef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>
                  <a:solidFill>
                    <a:srgbClr val="071D49"/>
                  </a:solidFill>
                </a:rPr>
                <a:t>25%</a:t>
              </a:r>
            </a:p>
          </p:txBody>
        </p:sp>
      </p:grpSp>
      <p:grpSp>
        <p:nvGrpSpPr>
          <p:cNvPr id="638" name="Group 30"/>
          <p:cNvGrpSpPr/>
          <p:nvPr/>
        </p:nvGrpSpPr>
        <p:grpSpPr>
          <a:xfrm>
            <a:off x="5715000" y="2667000"/>
            <a:ext cx="1219200" cy="457200"/>
            <a:chOff x="0" y="0"/>
            <a:chExt cx="1219200" cy="457200"/>
          </a:xfrm>
        </p:grpSpPr>
        <p:sp>
          <p:nvSpPr>
            <p:cNvPr id="636" name="Rectangle 31"/>
            <p:cNvSpPr/>
            <p:nvPr/>
          </p:nvSpPr>
          <p:spPr>
            <a:xfrm>
              <a:off x="0" y="0"/>
              <a:ext cx="1219200" cy="457200"/>
            </a:xfrm>
            <a:prstGeom prst="rect">
              <a:avLst/>
            </a:prstGeom>
            <a:solidFill>
              <a:srgbClr val="B9B9ED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071D49"/>
                </a:solidFill>
              </a:endParaRPr>
            </a:p>
          </p:txBody>
        </p:sp>
        <p:sp>
          <p:nvSpPr>
            <p:cNvPr id="637" name="Rectangle 32"/>
            <p:cNvSpPr txBox="1"/>
            <p:nvPr/>
          </p:nvSpPr>
          <p:spPr>
            <a:xfrm>
              <a:off x="147637" y="1587"/>
              <a:ext cx="923926" cy="366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ctr">
                <a:spcBef>
                  <a:spcPts val="1400"/>
                </a:spcBef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>
                  <a:solidFill>
                    <a:srgbClr val="071D49"/>
                  </a:solidFill>
                </a:rPr>
                <a:t>25%</a:t>
              </a:r>
            </a:p>
          </p:txBody>
        </p:sp>
      </p:grpSp>
      <p:grpSp>
        <p:nvGrpSpPr>
          <p:cNvPr id="641" name="Group 33"/>
          <p:cNvGrpSpPr/>
          <p:nvPr/>
        </p:nvGrpSpPr>
        <p:grpSpPr>
          <a:xfrm>
            <a:off x="6934200" y="2667000"/>
            <a:ext cx="1219200" cy="457200"/>
            <a:chOff x="0" y="0"/>
            <a:chExt cx="1219200" cy="457200"/>
          </a:xfrm>
        </p:grpSpPr>
        <p:sp>
          <p:nvSpPr>
            <p:cNvPr id="639" name="Rectangle 34"/>
            <p:cNvSpPr/>
            <p:nvPr/>
          </p:nvSpPr>
          <p:spPr>
            <a:xfrm>
              <a:off x="0" y="0"/>
              <a:ext cx="1219200" cy="457200"/>
            </a:xfrm>
            <a:prstGeom prst="rect">
              <a:avLst/>
            </a:prstGeom>
            <a:solidFill>
              <a:srgbClr val="B9B9ED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071D49"/>
                </a:solidFill>
              </a:endParaRPr>
            </a:p>
          </p:txBody>
        </p:sp>
        <p:sp>
          <p:nvSpPr>
            <p:cNvPr id="640" name="Rectangle 35"/>
            <p:cNvSpPr txBox="1"/>
            <p:nvPr/>
          </p:nvSpPr>
          <p:spPr>
            <a:xfrm>
              <a:off x="147637" y="1587"/>
              <a:ext cx="923926" cy="366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ctr">
                <a:spcBef>
                  <a:spcPts val="1400"/>
                </a:spcBef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>
                  <a:solidFill>
                    <a:srgbClr val="071D49"/>
                  </a:solidFill>
                </a:rPr>
                <a:t>25%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7">
                <a:extLst>
                  <a:ext uri="{FF2B5EF4-FFF2-40B4-BE49-F238E27FC236}">
                    <a16:creationId xmlns:a16="http://schemas.microsoft.com/office/drawing/2014/main" id="{7D634798-55A3-BC4D-A270-3471B20A240F}"/>
                  </a:ext>
                </a:extLst>
              </p:cNvPr>
              <p:cNvSpPr/>
              <p:nvPr/>
            </p:nvSpPr>
            <p:spPr>
              <a:xfrm>
                <a:off x="5961216" y="433548"/>
                <a:ext cx="6096000" cy="707886"/>
              </a:xfrm>
              <a:prstGeom prst="rect">
                <a:avLst/>
              </a:prstGeom>
              <a:ln>
                <a:solidFill>
                  <a:srgbClr val="000000"/>
                </a:solidFill>
                <a:miter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>
                  <a:defRPr sz="2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ar-AE" sz="20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sz="2000" dirty="0">
                    <a:solidFill>
                      <a:schemeClr val="accent6"/>
                    </a:solidFill>
                  </a:rPr>
                  <a:t> </a:t>
                </a:r>
                <a:r>
                  <a:rPr lang="en-GB" sz="2000" dirty="0">
                    <a:solidFill>
                      <a:schemeClr val="accent6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accent6"/>
                    </a:solidFill>
                  </a:rPr>
                  <a:t> are measures of non-central location</a:t>
                </a:r>
              </a:p>
              <a:p>
                <a:pPr>
                  <a:defRPr sz="2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20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accent6"/>
                    </a:solidFill>
                  </a:rPr>
                  <a:t> = median, is a measure of central tendency</a:t>
                </a:r>
                <a:endParaRPr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Rectangle 27">
                <a:extLst>
                  <a:ext uri="{FF2B5EF4-FFF2-40B4-BE49-F238E27FC236}">
                    <a16:creationId xmlns:a16="http://schemas.microsoft.com/office/drawing/2014/main" id="{7D634798-55A3-BC4D-A270-3471B20A2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216" y="433548"/>
                <a:ext cx="6096000" cy="707886"/>
              </a:xfrm>
              <a:prstGeom prst="rect">
                <a:avLst/>
              </a:prstGeom>
              <a:blipFill>
                <a:blip r:embed="rId7"/>
                <a:stretch>
                  <a:fillRect l="-1796" t="-2542" b="-14407"/>
                </a:stretch>
              </a:blipFill>
              <a:ln>
                <a:solidFill>
                  <a:srgbClr val="000000"/>
                </a:solidFill>
                <a:miter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480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Rectangle 2"/>
          <p:cNvSpPr txBox="1">
            <a:spLocks noGrp="1"/>
          </p:cNvSpPr>
          <p:nvPr>
            <p:ph type="title"/>
          </p:nvPr>
        </p:nvSpPr>
        <p:spPr>
          <a:xfrm>
            <a:off x="986413" y="551222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dirty="0"/>
              <a:t>Quartile Measures:</a:t>
            </a:r>
            <a:r>
              <a:rPr lang="en-GB" dirty="0"/>
              <a:t> </a:t>
            </a:r>
            <a:r>
              <a:rPr dirty="0"/>
              <a:t>Calculation Rules</a:t>
            </a:r>
          </a:p>
        </p:txBody>
      </p:sp>
      <p:sp>
        <p:nvSpPr>
          <p:cNvPr id="647" name="Rectangle 3"/>
          <p:cNvSpPr txBox="1">
            <a:spLocks noGrp="1"/>
          </p:cNvSpPr>
          <p:nvPr>
            <p:ph type="body" idx="1"/>
          </p:nvPr>
        </p:nvSpPr>
        <p:spPr>
          <a:xfrm>
            <a:off x="2063394" y="2136558"/>
            <a:ext cx="8229600" cy="3598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470" indent="-339470" defTabSz="905255">
              <a:spcBef>
                <a:spcPts val="600"/>
              </a:spcBef>
              <a:defRPr sz="2871"/>
            </a:pPr>
            <a:r>
              <a:rPr b="1" dirty="0"/>
              <a:t>When calculating the ranked position use the following rules</a:t>
            </a:r>
            <a:endParaRPr lang="en-GB" b="1" dirty="0"/>
          </a:p>
          <a:p>
            <a:pPr marL="339470" indent="-339470" defTabSz="905255">
              <a:spcBef>
                <a:spcPts val="600"/>
              </a:spcBef>
              <a:defRPr sz="2871"/>
            </a:pPr>
            <a:endParaRPr dirty="0"/>
          </a:p>
          <a:p>
            <a:r>
              <a:rPr lang="en-GB" dirty="0"/>
              <a:t>Put the list of numbers </a:t>
            </a:r>
            <a:r>
              <a:rPr lang="en-GB" b="1" dirty="0"/>
              <a:t>in order</a:t>
            </a:r>
            <a:endParaRPr lang="en-GB" dirty="0"/>
          </a:p>
          <a:p>
            <a:r>
              <a:rPr lang="en-GB" dirty="0"/>
              <a:t>Then cut the list into</a:t>
            </a:r>
            <a:r>
              <a:rPr lang="en-GB" b="1" dirty="0"/>
              <a:t> four equal parts</a:t>
            </a:r>
            <a:endParaRPr lang="en-GB" dirty="0"/>
          </a:p>
          <a:p>
            <a:r>
              <a:rPr lang="en-GB" dirty="0"/>
              <a:t>The Quartiles are at the "cuts"</a:t>
            </a:r>
          </a:p>
        </p:txBody>
      </p:sp>
    </p:spTree>
    <p:extLst>
      <p:ext uri="{BB962C8B-B14F-4D97-AF65-F5344CB8AC3E}">
        <p14:creationId xmlns:p14="http://schemas.microsoft.com/office/powerpoint/2010/main" val="1803418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Rectangle 2"/>
          <p:cNvSpPr txBox="1">
            <a:spLocks noGrp="1"/>
          </p:cNvSpPr>
          <p:nvPr>
            <p:ph type="title"/>
          </p:nvPr>
        </p:nvSpPr>
        <p:spPr>
          <a:xfrm>
            <a:off x="616955" y="560024"/>
            <a:ext cx="7473594" cy="838200"/>
          </a:xfrm>
          <a:prstGeom prst="rect">
            <a:avLst/>
          </a:prstGeom>
        </p:spPr>
        <p:txBody>
          <a:bodyPr/>
          <a:lstStyle/>
          <a:p>
            <a:pPr defTabSz="713231">
              <a:defRPr sz="2496"/>
            </a:pPr>
            <a:r>
              <a:rPr sz="2800" dirty="0"/>
              <a:t>Quartile Measures:</a:t>
            </a:r>
            <a:r>
              <a:rPr lang="en-GB" sz="2800" dirty="0"/>
              <a:t> </a:t>
            </a:r>
            <a:r>
              <a:rPr sz="2800" dirty="0"/>
              <a:t>Locating Quartiles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4" name="Text Box 3"/>
              <p:cNvSpPr txBox="1"/>
              <p:nvPr/>
            </p:nvSpPr>
            <p:spPr>
              <a:xfrm>
                <a:off x="1386970" y="1905000"/>
                <a:ext cx="8315218" cy="436953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2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2800" dirty="0">
                    <a:solidFill>
                      <a:srgbClr val="FFFFFF"/>
                    </a:solidFill>
                  </a:rPr>
                  <a:t>Find a quartile by determining the value in the appropriate position in the ranked data, where</a:t>
                </a:r>
              </a:p>
              <a:p>
                <a:pPr>
                  <a:defRPr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GB" dirty="0">
                  <a:solidFill>
                    <a:srgbClr val="FFFFFF"/>
                  </a:solidFill>
                </a:endParaRPr>
              </a:p>
              <a:p>
                <a:pPr>
                  <a:defRPr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dirty="0">
                    <a:solidFill>
                      <a:srgbClr val="FFFFFF"/>
                    </a:solidFill>
                  </a:rPr>
                  <a:t>  </a:t>
                </a:r>
                <a:r>
                  <a:rPr lang="en-GB" sz="2400" dirty="0">
                    <a:solidFill>
                      <a:srgbClr val="FFFFFF"/>
                    </a:solidFill>
                  </a:rPr>
                  <a:t>First quartile position: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FFFF"/>
                    </a:solidFill>
                  </a:rPr>
                  <a:t>      ranked value</a:t>
                </a:r>
              </a:p>
              <a:p>
                <a:pPr>
                  <a:defRPr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GB" sz="2400" dirty="0">
                  <a:solidFill>
                    <a:srgbClr val="FFFFFF"/>
                  </a:solidFill>
                </a:endParaRPr>
              </a:p>
              <a:p>
                <a:pPr>
                  <a:defRPr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2400" dirty="0">
                    <a:solidFill>
                      <a:srgbClr val="FFFFFF"/>
                    </a:solidFill>
                  </a:rPr>
                  <a:t>  Second quartile position: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FFFF"/>
                    </a:solidFill>
                  </a:rPr>
                  <a:t>  ranked value</a:t>
                </a:r>
              </a:p>
              <a:p>
                <a:pPr>
                  <a:defRPr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GB" sz="2400" dirty="0">
                  <a:solidFill>
                    <a:srgbClr val="FFFFFF"/>
                  </a:solidFill>
                </a:endParaRPr>
              </a:p>
              <a:p>
                <a:pPr>
                  <a:defRPr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2400" dirty="0">
                    <a:solidFill>
                      <a:srgbClr val="FFFFFF"/>
                    </a:solidFill>
                  </a:rPr>
                  <a:t>  Third quartile position: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FFFF"/>
                    </a:solidFill>
                  </a:rPr>
                  <a:t>	ranked value</a:t>
                </a:r>
              </a:p>
              <a:p>
                <a:pPr>
                  <a:defRPr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GB" sz="2400" dirty="0">
                  <a:solidFill>
                    <a:srgbClr val="FFFFFF"/>
                  </a:solidFill>
                </a:endParaRPr>
              </a:p>
              <a:p>
                <a:pPr>
                  <a:lnSpc>
                    <a:spcPct val="50000"/>
                  </a:lnSpc>
                  <a:defRPr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GB" sz="2400" dirty="0">
                  <a:solidFill>
                    <a:srgbClr val="FFFFFF"/>
                  </a:solidFill>
                </a:endParaRPr>
              </a:p>
              <a:p>
                <a:pPr>
                  <a:lnSpc>
                    <a:spcPct val="70000"/>
                  </a:lnSpc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2400" dirty="0">
                    <a:solidFill>
                      <a:srgbClr val="FFFFFF"/>
                    </a:solidFill>
                  </a:rPr>
                  <a:t>		  where 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rgbClr val="FFFFFF"/>
                    </a:solidFill>
                  </a:rPr>
                  <a:t>  is the number of observed values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4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70" y="1905000"/>
                <a:ext cx="8315218" cy="4369530"/>
              </a:xfrm>
              <a:prstGeom prst="rect">
                <a:avLst/>
              </a:prstGeom>
              <a:blipFill>
                <a:blip r:embed="rId3"/>
                <a:stretch>
                  <a:fillRect l="-2053" t="-1536" b="-22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134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Rectangle 2"/>
          <p:cNvSpPr/>
          <p:nvPr/>
        </p:nvSpPr>
        <p:spPr>
          <a:xfrm>
            <a:off x="6096000" y="4708818"/>
            <a:ext cx="1600200" cy="533400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0" name="Rectangle 3"/>
          <p:cNvSpPr/>
          <p:nvPr/>
        </p:nvSpPr>
        <p:spPr>
          <a:xfrm>
            <a:off x="3693026" y="3429000"/>
            <a:ext cx="4315509" cy="659746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1" name="Rectangle 17"/>
              <p:cNvSpPr txBox="1"/>
              <p:nvPr/>
            </p:nvSpPr>
            <p:spPr>
              <a:xfrm>
                <a:off x="1981201" y="3302364"/>
                <a:ext cx="8229600" cy="197361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2671" tIns="42671" rIns="42671" bIns="42671">
                <a:spAutoFit/>
              </a:bodyPr>
              <a:lstStyle/>
              <a:p>
                <a:pPr marL="320675" indent="-320675" defTabSz="852487">
                  <a:lnSpc>
                    <a:spcPct val="90000"/>
                  </a:lnSpc>
                  <a:spcBef>
                    <a:spcPts val="5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2000" dirty="0"/>
                  <a:t>    (n = 9)</a:t>
                </a:r>
                <a:endParaRPr lang="en-GB" sz="3200" dirty="0"/>
              </a:p>
              <a:p>
                <a:pPr marL="320675" indent="-320675" defTabSz="852487">
                  <a:lnSpc>
                    <a:spcPct val="120000"/>
                  </a:lnSpc>
                  <a:spcBef>
                    <a:spcPts val="5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 is in the    </a:t>
                </a:r>
                <a:r>
                  <a:rPr lang="en-GB" dirty="0">
                    <a:solidFill>
                      <a:srgbClr val="FF0000"/>
                    </a:solidFill>
                  </a:rPr>
                  <a:t>(9+1)/4 = 2.5 position </a:t>
                </a:r>
                <a:r>
                  <a:rPr lang="en-GB" dirty="0">
                    <a:solidFill>
                      <a:srgbClr val="071D49"/>
                    </a:solidFill>
                  </a:rPr>
                  <a:t>of the ranked data</a:t>
                </a:r>
                <a:endParaRPr lang="en-GB" sz="2800" dirty="0">
                  <a:solidFill>
                    <a:srgbClr val="071D49"/>
                  </a:solidFill>
                </a:endParaRPr>
              </a:p>
              <a:p>
                <a:pPr marL="320675" indent="-320675" defTabSz="852487">
                  <a:lnSpc>
                    <a:spcPct val="120000"/>
                  </a:lnSpc>
                  <a:spcBef>
                    <a:spcPts val="500"/>
                  </a:spcBef>
                  <a:defRPr sz="1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900" dirty="0"/>
                  <a:t>	</a:t>
                </a:r>
                <a:r>
                  <a:rPr lang="en-GB" sz="2400" dirty="0"/>
                  <a:t>so use the value half way between the 2</a:t>
                </a:r>
                <a:r>
                  <a:rPr lang="en-GB" sz="2400" baseline="30000" dirty="0"/>
                  <a:t>nd</a:t>
                </a:r>
                <a:r>
                  <a:rPr lang="en-GB" sz="2400" dirty="0"/>
                  <a:t> and 3</a:t>
                </a:r>
                <a:r>
                  <a:rPr lang="en-GB" sz="2400" baseline="30000" dirty="0"/>
                  <a:t>rd</a:t>
                </a:r>
                <a:r>
                  <a:rPr lang="en-GB" sz="2400" dirty="0"/>
                  <a:t> values,</a:t>
                </a:r>
                <a:endParaRPr lang="en-GB" sz="2800" dirty="0"/>
              </a:p>
              <a:p>
                <a:pPr marL="320675" indent="-320675" defTabSz="852487">
                  <a:lnSpc>
                    <a:spcPct val="200000"/>
                  </a:lnSpc>
                  <a:spcBef>
                    <a:spcPts val="500"/>
                  </a:spcBef>
                  <a:defRPr sz="1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900" dirty="0"/>
                  <a:t>					</a:t>
                </a:r>
                <a:r>
                  <a:rPr lang="en-GB" sz="2400" dirty="0"/>
                  <a:t>so    </a:t>
                </a:r>
                <a:r>
                  <a:rPr lang="en-GB" sz="2400" b="1" dirty="0">
                    <a:solidFill>
                      <a:srgbClr val="800080"/>
                    </a:solidFill>
                  </a:rPr>
                  <a:t>Q</a:t>
                </a:r>
                <a:r>
                  <a:rPr lang="en-GB" sz="2400" b="1" baseline="-25000" dirty="0">
                    <a:solidFill>
                      <a:srgbClr val="800080"/>
                    </a:solidFill>
                  </a:rPr>
                  <a:t>1</a:t>
                </a:r>
                <a:r>
                  <a:rPr lang="en-GB" sz="2400" b="1" dirty="0">
                    <a:solidFill>
                      <a:srgbClr val="800080"/>
                    </a:solidFill>
                  </a:rPr>
                  <a:t> = 12.5</a:t>
                </a:r>
                <a:endParaRPr sz="2400" b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651" name="Rectang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3302364"/>
                <a:ext cx="8229600" cy="1973615"/>
              </a:xfrm>
              <a:prstGeom prst="rect">
                <a:avLst/>
              </a:prstGeom>
              <a:blipFill>
                <a:blip r:embed="rId3"/>
                <a:stretch>
                  <a:fillRect t="-3096" r="-667" b="-743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2" name="Rectang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dirty="0"/>
              <a:t>Quartile Measures:</a:t>
            </a:r>
            <a:r>
              <a:rPr lang="en-GB" dirty="0"/>
              <a:t> </a:t>
            </a:r>
            <a:r>
              <a:rPr dirty="0"/>
              <a:t>Locating Quartiles</a:t>
            </a:r>
          </a:p>
        </p:txBody>
      </p:sp>
      <p:sp>
        <p:nvSpPr>
          <p:cNvPr id="653" name="Rectangle 14"/>
          <p:cNvSpPr/>
          <p:nvPr/>
        </p:nvSpPr>
        <p:spPr>
          <a:xfrm>
            <a:off x="1981201" y="2426028"/>
            <a:ext cx="8310565" cy="459100"/>
          </a:xfrm>
          <a:prstGeom prst="rect">
            <a:avLst/>
          </a:prstGeom>
          <a:solidFill>
            <a:srgbClr val="FDE0BD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rgbClr val="071D49"/>
                </a:solidFill>
              </a:rPr>
              <a:t>Sample Data in Ordered Array:  </a:t>
            </a:r>
            <a:r>
              <a:rPr sz="2000" dirty="0">
                <a:solidFill>
                  <a:srgbClr val="1F497D"/>
                </a:solidFill>
              </a:rPr>
              <a:t>11   12   13   16   16   17   18   21   22</a:t>
            </a:r>
            <a:r>
              <a:rPr sz="2400" dirty="0"/>
              <a:t>  </a:t>
            </a:r>
          </a:p>
        </p:txBody>
      </p:sp>
      <p:sp>
        <p:nvSpPr>
          <p:cNvPr id="654" name="AutoShape 25"/>
          <p:cNvSpPr/>
          <p:nvPr/>
        </p:nvSpPr>
        <p:spPr>
          <a:xfrm rot="16200000">
            <a:off x="6438014" y="3046999"/>
            <a:ext cx="609600" cy="228600"/>
          </a:xfrm>
          <a:prstGeom prst="rightArrow">
            <a:avLst>
              <a:gd name="adj1" fmla="val 51398"/>
              <a:gd name="adj2" fmla="val 71432"/>
            </a:avLst>
          </a:prstGeom>
          <a:solidFill>
            <a:srgbClr val="FF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668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7" name="Rectangle 4"/>
              <p:cNvSpPr txBox="1"/>
              <p:nvPr/>
            </p:nvSpPr>
            <p:spPr>
              <a:xfrm>
                <a:off x="1905000" y="2209800"/>
                <a:ext cx="8458200" cy="38410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2671" tIns="42671" rIns="42671" bIns="42671">
                <a:spAutoFit/>
              </a:bodyPr>
              <a:lstStyle/>
              <a:p>
                <a:pPr marL="320675" indent="-320675" defTabSz="852487">
                  <a:lnSpc>
                    <a:spcPct val="90000"/>
                  </a:lnSpc>
                  <a:spcBef>
                    <a:spcPts val="5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2000" dirty="0"/>
                  <a:t>    (n = 9)</a:t>
                </a:r>
                <a:endParaRPr lang="en-GB" sz="3200" dirty="0"/>
              </a:p>
              <a:p>
                <a:pPr marL="320675" indent="-320675" defTabSz="852487">
                  <a:spcBef>
                    <a:spcPts val="5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sz="2000" dirty="0"/>
                  <a:t> </a:t>
                </a:r>
                <a:r>
                  <a:rPr lang="en-GB" sz="2000" dirty="0"/>
                  <a:t>is in the  </a:t>
                </a:r>
                <a:r>
                  <a:rPr lang="en-GB" sz="2000" dirty="0">
                    <a:solidFill>
                      <a:schemeClr val="accent6"/>
                    </a:solidFill>
                  </a:rPr>
                  <a:t>(9+1)/4 = 2.5 position </a:t>
                </a:r>
                <a:r>
                  <a:rPr lang="en-GB" sz="2000" dirty="0"/>
                  <a:t>of the ranked data,</a:t>
                </a:r>
                <a:endParaRPr lang="en-GB" sz="3200" dirty="0"/>
              </a:p>
              <a:p>
                <a:pPr marL="320675" indent="-320675" defTabSz="852487">
                  <a:spcBef>
                    <a:spcPts val="500"/>
                  </a:spcBef>
                  <a:defRPr sz="1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900" dirty="0"/>
                  <a:t>					</a:t>
                </a:r>
                <a:r>
                  <a:rPr lang="en-GB" sz="2400" dirty="0"/>
                  <a:t>so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b="1" dirty="0">
                    <a:solidFill>
                      <a:schemeClr val="accent6"/>
                    </a:solidFill>
                  </a:rPr>
                  <a:t> (12+13)/2 = 12.5</a:t>
                </a:r>
                <a:endParaRPr lang="en-GB" sz="2800" dirty="0">
                  <a:solidFill>
                    <a:schemeClr val="accent6"/>
                  </a:solidFill>
                </a:endParaRPr>
              </a:p>
              <a:p>
                <a:pPr marL="320675" indent="-320675" defTabSz="852487">
                  <a:spcBef>
                    <a:spcPts val="600"/>
                  </a:spcBef>
                  <a:defRPr sz="1000" b="1">
                    <a:solidFill>
                      <a:srgbClr val="80008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GB" sz="2800" dirty="0"/>
              </a:p>
              <a:p>
                <a:pPr marL="320675" indent="-320675" defTabSz="852487">
                  <a:spcBef>
                    <a:spcPts val="5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sz="2000" dirty="0"/>
                  <a:t> </a:t>
                </a:r>
                <a:r>
                  <a:rPr lang="en-GB" sz="2000" dirty="0"/>
                  <a:t>is in the  </a:t>
                </a:r>
                <a:r>
                  <a:rPr lang="en-GB" sz="2000" dirty="0">
                    <a:solidFill>
                      <a:schemeClr val="accent6"/>
                    </a:solidFill>
                  </a:rPr>
                  <a:t>(9+1)/2 = 5</a:t>
                </a:r>
                <a:r>
                  <a:rPr lang="en-GB" sz="2000" baseline="30000" dirty="0">
                    <a:solidFill>
                      <a:schemeClr val="accent6"/>
                    </a:solidFill>
                  </a:rPr>
                  <a:t>th</a:t>
                </a:r>
                <a:r>
                  <a:rPr lang="en-GB" sz="2000" dirty="0">
                    <a:solidFill>
                      <a:schemeClr val="accent6"/>
                    </a:solidFill>
                  </a:rPr>
                  <a:t> position</a:t>
                </a:r>
                <a:r>
                  <a:rPr lang="en-GB" sz="2000" dirty="0">
                    <a:solidFill>
                      <a:srgbClr val="800080"/>
                    </a:solidFill>
                  </a:rPr>
                  <a:t> </a:t>
                </a:r>
                <a:r>
                  <a:rPr lang="en-GB" sz="2000" dirty="0"/>
                  <a:t>of the ranked data,</a:t>
                </a:r>
                <a:endParaRPr lang="en-GB" sz="3200" dirty="0"/>
              </a:p>
              <a:p>
                <a:pPr marL="320675" indent="-320675" defTabSz="852487">
                  <a:spcBef>
                    <a:spcPts val="500"/>
                  </a:spcBef>
                  <a:defRPr sz="1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900" dirty="0"/>
                  <a:t>					</a:t>
                </a:r>
                <a:r>
                  <a:rPr lang="en-GB" sz="2400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b="1" dirty="0">
                    <a:solidFill>
                      <a:schemeClr val="accent6"/>
                    </a:solidFill>
                  </a:rPr>
                  <a:t> median = 16</a:t>
                </a:r>
                <a:endParaRPr lang="en-GB" sz="2800" dirty="0">
                  <a:solidFill>
                    <a:schemeClr val="accent6"/>
                  </a:solidFill>
                </a:endParaRPr>
              </a:p>
              <a:p>
                <a:pPr marL="320675" indent="-320675" defTabSz="852487">
                  <a:spcBef>
                    <a:spcPts val="600"/>
                  </a:spcBef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GB" sz="3200" dirty="0"/>
              </a:p>
              <a:p>
                <a:pPr marL="320675" indent="-320675" defTabSz="852487">
                  <a:spcBef>
                    <a:spcPts val="5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000" dirty="0"/>
                  <a:t> is in the  </a:t>
                </a:r>
                <a:r>
                  <a:rPr lang="en-GB" sz="2000" dirty="0">
                    <a:solidFill>
                      <a:schemeClr val="accent6"/>
                    </a:solidFill>
                  </a:rPr>
                  <a:t>3(9+1)/4 = 7.5 position </a:t>
                </a:r>
                <a:r>
                  <a:rPr lang="en-GB" sz="2000" dirty="0"/>
                  <a:t>of the ranked data,</a:t>
                </a:r>
                <a:endParaRPr lang="en-GB" sz="3200" dirty="0"/>
              </a:p>
              <a:p>
                <a:pPr marL="320675" indent="-320675" defTabSz="852487">
                  <a:spcBef>
                    <a:spcPts val="500"/>
                  </a:spcBef>
                  <a:defRPr sz="1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900" dirty="0"/>
                  <a:t>					</a:t>
                </a:r>
                <a:r>
                  <a:rPr lang="en-GB" sz="2400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b="1" dirty="0">
                    <a:solidFill>
                      <a:schemeClr val="accent6"/>
                    </a:solidFill>
                  </a:rPr>
                  <a:t> (18+21)/2 = 19.5</a:t>
                </a:r>
                <a:endParaRPr sz="2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57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09800"/>
                <a:ext cx="8458200" cy="3841049"/>
              </a:xfrm>
              <a:prstGeom prst="rect">
                <a:avLst/>
              </a:prstGeom>
              <a:blipFill>
                <a:blip r:embed="rId2"/>
                <a:stretch>
                  <a:fillRect l="-793" t="-1587" b="-317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8" name="Rectangle 5"/>
          <p:cNvSpPr txBox="1">
            <a:spLocks noGrp="1"/>
          </p:cNvSpPr>
          <p:nvPr>
            <p:ph type="title"/>
          </p:nvPr>
        </p:nvSpPr>
        <p:spPr>
          <a:xfrm>
            <a:off x="1784733" y="331342"/>
            <a:ext cx="725995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9536">
              <a:defRPr sz="3008"/>
            </a:pPr>
            <a:r>
              <a:rPr dirty="0"/>
              <a:t>Quartile Measures</a:t>
            </a:r>
            <a:br>
              <a:rPr dirty="0"/>
            </a:br>
            <a:r>
              <a:rPr dirty="0"/>
              <a:t>Calculating The Quartiles:  Example</a:t>
            </a:r>
          </a:p>
        </p:txBody>
      </p:sp>
      <p:sp>
        <p:nvSpPr>
          <p:cNvPr id="659" name="Rectangle 6"/>
          <p:cNvSpPr/>
          <p:nvPr/>
        </p:nvSpPr>
        <p:spPr>
          <a:xfrm>
            <a:off x="1978817" y="1536321"/>
            <a:ext cx="8310565" cy="459100"/>
          </a:xfrm>
          <a:prstGeom prst="rect">
            <a:avLst/>
          </a:prstGeom>
          <a:solidFill>
            <a:srgbClr val="FDE0BD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rgbClr val="002060"/>
                </a:solidFill>
              </a:rPr>
              <a:t>Sample Data in Ordered Array:  </a:t>
            </a:r>
            <a:r>
              <a:rPr sz="2000" dirty="0">
                <a:solidFill>
                  <a:srgbClr val="1F497D"/>
                </a:solidFill>
              </a:rPr>
              <a:t>11   12   13   16   16   17   18   21   22</a:t>
            </a:r>
            <a:r>
              <a:rPr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253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Rectangle 45"/>
          <p:cNvSpPr/>
          <p:nvPr/>
        </p:nvSpPr>
        <p:spPr>
          <a:xfrm>
            <a:off x="7620000" y="2895600"/>
            <a:ext cx="2895600" cy="24384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5" name="Rectangle 46"/>
          <p:cNvSpPr/>
          <p:nvPr/>
        </p:nvSpPr>
        <p:spPr>
          <a:xfrm>
            <a:off x="1676400" y="2895600"/>
            <a:ext cx="2895600" cy="24384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6" name="Rectangle 44"/>
          <p:cNvSpPr/>
          <p:nvPr/>
        </p:nvSpPr>
        <p:spPr>
          <a:xfrm>
            <a:off x="4648200" y="2895600"/>
            <a:ext cx="2895600" cy="2438400"/>
          </a:xfrm>
          <a:prstGeom prst="rect">
            <a:avLst/>
          </a:prstGeom>
          <a:noFill/>
          <a:ln>
            <a:solidFill>
              <a:srgbClr val="1F497D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7" name="Rectangle 2"/>
          <p:cNvSpPr txBox="1">
            <a:spLocks noGrp="1"/>
          </p:cNvSpPr>
          <p:nvPr>
            <p:ph type="title"/>
          </p:nvPr>
        </p:nvSpPr>
        <p:spPr>
          <a:xfrm>
            <a:off x="687070" y="321346"/>
            <a:ext cx="8229600" cy="1143000"/>
          </a:xfrm>
          <a:prstGeom prst="rect">
            <a:avLst/>
          </a:prstGeom>
        </p:spPr>
        <p:txBody>
          <a:bodyPr/>
          <a:lstStyle>
            <a:lvl1pPr defTabSz="859536">
              <a:lnSpc>
                <a:spcPct val="80000"/>
              </a:lnSpc>
              <a:defRPr sz="4136"/>
            </a:lvl1pPr>
          </a:lstStyle>
          <a:p>
            <a:r>
              <a:rPr sz="3200" dirty="0"/>
              <a:t>Shape of a Distribution (Skewness)</a:t>
            </a:r>
          </a:p>
        </p:txBody>
      </p:sp>
      <p:sp>
        <p:nvSpPr>
          <p:cNvPr id="558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826135" y="1577986"/>
            <a:ext cx="10539730" cy="632540"/>
          </a:xfrm>
          <a:prstGeom prst="rect">
            <a:avLst/>
          </a:prstGeom>
        </p:spPr>
        <p:txBody>
          <a:bodyPr/>
          <a:lstStyle>
            <a:lvl1pPr>
              <a:lnSpc>
                <a:spcPct val="88000"/>
              </a:lnSpc>
              <a:spcBef>
                <a:spcPts val="600"/>
              </a:spcBef>
              <a:defRPr sz="2900"/>
            </a:lvl1pPr>
          </a:lstStyle>
          <a:p>
            <a:r>
              <a:rPr dirty="0"/>
              <a:t>Measures the extent to which data is not symmetrical</a:t>
            </a:r>
          </a:p>
        </p:txBody>
      </p:sp>
      <p:sp>
        <p:nvSpPr>
          <p:cNvPr id="559" name="Freeform 4"/>
          <p:cNvSpPr/>
          <p:nvPr/>
        </p:nvSpPr>
        <p:spPr>
          <a:xfrm>
            <a:off x="3614738" y="3981450"/>
            <a:ext cx="450850" cy="106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9318" y="21376"/>
                </a:lnTo>
                <a:lnTo>
                  <a:pt x="18177" y="21119"/>
                </a:lnTo>
                <a:lnTo>
                  <a:pt x="17113" y="20767"/>
                </a:lnTo>
                <a:lnTo>
                  <a:pt x="15972" y="20286"/>
                </a:lnTo>
                <a:lnTo>
                  <a:pt x="14831" y="19613"/>
                </a:lnTo>
                <a:lnTo>
                  <a:pt x="13690" y="18684"/>
                </a:lnTo>
                <a:lnTo>
                  <a:pt x="11408" y="16216"/>
                </a:lnTo>
                <a:lnTo>
                  <a:pt x="9051" y="12691"/>
                </a:lnTo>
                <a:lnTo>
                  <a:pt x="6921" y="8428"/>
                </a:lnTo>
                <a:lnTo>
                  <a:pt x="5780" y="6313"/>
                </a:lnTo>
                <a:lnTo>
                  <a:pt x="4639" y="4262"/>
                </a:lnTo>
                <a:lnTo>
                  <a:pt x="3423" y="2500"/>
                </a:lnTo>
                <a:lnTo>
                  <a:pt x="2282" y="1154"/>
                </a:lnTo>
                <a:lnTo>
                  <a:pt x="1141" y="320"/>
                </a:lnTo>
                <a:lnTo>
                  <a:pt x="0" y="0"/>
                </a:lnTo>
              </a:path>
            </a:pathLst>
          </a:custGeom>
          <a:ln w="25400" cap="rnd">
            <a:solidFill>
              <a:srgbClr val="EEECE1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560" name="Freeform 5"/>
          <p:cNvSpPr/>
          <p:nvPr/>
        </p:nvSpPr>
        <p:spPr>
          <a:xfrm>
            <a:off x="2262188" y="3981450"/>
            <a:ext cx="1352551" cy="106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282" y="21376"/>
                </a:lnTo>
                <a:lnTo>
                  <a:pt x="3397" y="21119"/>
                </a:lnTo>
                <a:lnTo>
                  <a:pt x="4538" y="20767"/>
                </a:lnTo>
                <a:lnTo>
                  <a:pt x="5704" y="20286"/>
                </a:lnTo>
                <a:lnTo>
                  <a:pt x="6820" y="19613"/>
                </a:lnTo>
                <a:lnTo>
                  <a:pt x="7961" y="18684"/>
                </a:lnTo>
                <a:lnTo>
                  <a:pt x="10217" y="16216"/>
                </a:lnTo>
                <a:lnTo>
                  <a:pt x="12524" y="12691"/>
                </a:lnTo>
                <a:lnTo>
                  <a:pt x="14780" y="8428"/>
                </a:lnTo>
                <a:lnTo>
                  <a:pt x="15921" y="6313"/>
                </a:lnTo>
                <a:lnTo>
                  <a:pt x="17087" y="4262"/>
                </a:lnTo>
                <a:lnTo>
                  <a:pt x="18177" y="2500"/>
                </a:lnTo>
                <a:lnTo>
                  <a:pt x="19344" y="1154"/>
                </a:lnTo>
                <a:lnTo>
                  <a:pt x="20485" y="320"/>
                </a:lnTo>
                <a:lnTo>
                  <a:pt x="21600" y="0"/>
                </a:lnTo>
              </a:path>
            </a:pathLst>
          </a:custGeom>
          <a:ln w="25400" cap="rnd">
            <a:solidFill>
              <a:srgbClr val="EEECE1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561" name="Freeform 6"/>
          <p:cNvSpPr/>
          <p:nvPr/>
        </p:nvSpPr>
        <p:spPr>
          <a:xfrm>
            <a:off x="6083300" y="3981450"/>
            <a:ext cx="903288" cy="106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9284" y="21376"/>
                </a:lnTo>
                <a:lnTo>
                  <a:pt x="18146" y="21119"/>
                </a:lnTo>
                <a:lnTo>
                  <a:pt x="17045" y="20767"/>
                </a:lnTo>
                <a:lnTo>
                  <a:pt x="15906" y="20286"/>
                </a:lnTo>
                <a:lnTo>
                  <a:pt x="14767" y="19613"/>
                </a:lnTo>
                <a:lnTo>
                  <a:pt x="13590" y="18684"/>
                </a:lnTo>
                <a:lnTo>
                  <a:pt x="11388" y="16216"/>
                </a:lnTo>
                <a:lnTo>
                  <a:pt x="9073" y="12691"/>
                </a:lnTo>
                <a:lnTo>
                  <a:pt x="6757" y="8428"/>
                </a:lnTo>
                <a:lnTo>
                  <a:pt x="5694" y="6313"/>
                </a:lnTo>
                <a:lnTo>
                  <a:pt x="4555" y="4262"/>
                </a:lnTo>
                <a:lnTo>
                  <a:pt x="3379" y="2500"/>
                </a:lnTo>
                <a:lnTo>
                  <a:pt x="2240" y="1154"/>
                </a:lnTo>
                <a:lnTo>
                  <a:pt x="1101" y="320"/>
                </a:lnTo>
                <a:lnTo>
                  <a:pt x="0" y="0"/>
                </a:lnTo>
              </a:path>
            </a:pathLst>
          </a:custGeom>
          <a:ln w="25400" cap="rnd">
            <a:solidFill>
              <a:srgbClr val="EEECE1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562" name="Freeform 7"/>
          <p:cNvSpPr/>
          <p:nvPr/>
        </p:nvSpPr>
        <p:spPr>
          <a:xfrm>
            <a:off x="5181601" y="3981450"/>
            <a:ext cx="901701" cy="106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244" y="21376"/>
                </a:lnTo>
                <a:lnTo>
                  <a:pt x="3385" y="21119"/>
                </a:lnTo>
                <a:lnTo>
                  <a:pt x="4563" y="20767"/>
                </a:lnTo>
                <a:lnTo>
                  <a:pt x="5704" y="20286"/>
                </a:lnTo>
                <a:lnTo>
                  <a:pt x="6769" y="19613"/>
                </a:lnTo>
                <a:lnTo>
                  <a:pt x="7948" y="18684"/>
                </a:lnTo>
                <a:lnTo>
                  <a:pt x="10230" y="16216"/>
                </a:lnTo>
                <a:lnTo>
                  <a:pt x="12473" y="12691"/>
                </a:lnTo>
                <a:lnTo>
                  <a:pt x="14793" y="8428"/>
                </a:lnTo>
                <a:lnTo>
                  <a:pt x="15934" y="6313"/>
                </a:lnTo>
                <a:lnTo>
                  <a:pt x="17075" y="4262"/>
                </a:lnTo>
                <a:lnTo>
                  <a:pt x="18177" y="2500"/>
                </a:lnTo>
                <a:lnTo>
                  <a:pt x="19318" y="1154"/>
                </a:lnTo>
                <a:lnTo>
                  <a:pt x="20459" y="320"/>
                </a:lnTo>
                <a:lnTo>
                  <a:pt x="21600" y="0"/>
                </a:lnTo>
              </a:path>
            </a:pathLst>
          </a:custGeom>
          <a:ln w="25400" cap="rnd">
            <a:solidFill>
              <a:srgbClr val="EEECE1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563" name="Freeform 8"/>
          <p:cNvSpPr/>
          <p:nvPr/>
        </p:nvSpPr>
        <p:spPr>
          <a:xfrm>
            <a:off x="8718551" y="3957637"/>
            <a:ext cx="1352551" cy="106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9293" y="21376"/>
                </a:lnTo>
                <a:lnTo>
                  <a:pt x="18203" y="21119"/>
                </a:lnTo>
                <a:lnTo>
                  <a:pt x="17037" y="20767"/>
                </a:lnTo>
                <a:lnTo>
                  <a:pt x="15896" y="20286"/>
                </a:lnTo>
                <a:lnTo>
                  <a:pt x="14780" y="19613"/>
                </a:lnTo>
                <a:lnTo>
                  <a:pt x="13639" y="18684"/>
                </a:lnTo>
                <a:lnTo>
                  <a:pt x="11332" y="16216"/>
                </a:lnTo>
                <a:lnTo>
                  <a:pt x="9076" y="12691"/>
                </a:lnTo>
                <a:lnTo>
                  <a:pt x="6820" y="8428"/>
                </a:lnTo>
                <a:lnTo>
                  <a:pt x="5679" y="6313"/>
                </a:lnTo>
                <a:lnTo>
                  <a:pt x="4513" y="4262"/>
                </a:lnTo>
                <a:lnTo>
                  <a:pt x="3423" y="2500"/>
                </a:lnTo>
                <a:lnTo>
                  <a:pt x="2256" y="1154"/>
                </a:lnTo>
                <a:lnTo>
                  <a:pt x="1115" y="320"/>
                </a:lnTo>
                <a:lnTo>
                  <a:pt x="0" y="0"/>
                </a:lnTo>
              </a:path>
            </a:pathLst>
          </a:custGeom>
          <a:ln w="25400" cap="rnd">
            <a:solidFill>
              <a:srgbClr val="EEECE1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564" name="Freeform 9"/>
          <p:cNvSpPr/>
          <p:nvPr/>
        </p:nvSpPr>
        <p:spPr>
          <a:xfrm>
            <a:off x="8267701" y="3957637"/>
            <a:ext cx="450851" cy="106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30" y="21376"/>
                </a:lnTo>
                <a:lnTo>
                  <a:pt x="3270" y="21119"/>
                </a:lnTo>
                <a:lnTo>
                  <a:pt x="4487" y="20767"/>
                </a:lnTo>
                <a:lnTo>
                  <a:pt x="5628" y="20286"/>
                </a:lnTo>
                <a:lnTo>
                  <a:pt x="6769" y="19613"/>
                </a:lnTo>
                <a:lnTo>
                  <a:pt x="7910" y="18684"/>
                </a:lnTo>
                <a:lnTo>
                  <a:pt x="10192" y="16216"/>
                </a:lnTo>
                <a:lnTo>
                  <a:pt x="12549" y="12691"/>
                </a:lnTo>
                <a:lnTo>
                  <a:pt x="14679" y="8428"/>
                </a:lnTo>
                <a:lnTo>
                  <a:pt x="15820" y="6313"/>
                </a:lnTo>
                <a:lnTo>
                  <a:pt x="16961" y="4262"/>
                </a:lnTo>
                <a:lnTo>
                  <a:pt x="18177" y="2500"/>
                </a:lnTo>
                <a:lnTo>
                  <a:pt x="19318" y="1154"/>
                </a:lnTo>
                <a:lnTo>
                  <a:pt x="20459" y="320"/>
                </a:lnTo>
                <a:lnTo>
                  <a:pt x="21600" y="0"/>
                </a:lnTo>
              </a:path>
            </a:pathLst>
          </a:custGeom>
          <a:ln w="25400" cap="rnd">
            <a:solidFill>
              <a:srgbClr val="EEECE1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565" name="Rectangle 10"/>
          <p:cNvSpPr txBox="1"/>
          <p:nvPr/>
        </p:nvSpPr>
        <p:spPr>
          <a:xfrm>
            <a:off x="5181601" y="3505201"/>
            <a:ext cx="191879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>
              <a:defRPr sz="2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accent6"/>
                </a:solidFill>
              </a:rPr>
              <a:t>Mean = </a:t>
            </a:r>
            <a:r>
              <a:rPr sz="2000" dirty="0">
                <a:solidFill>
                  <a:srgbClr val="FF0000"/>
                </a:solidFill>
              </a:rPr>
              <a:t>Median</a:t>
            </a:r>
          </a:p>
        </p:txBody>
      </p:sp>
      <p:sp>
        <p:nvSpPr>
          <p:cNvPr id="566" name="Rectangle 11"/>
          <p:cNvSpPr txBox="1"/>
          <p:nvPr/>
        </p:nvSpPr>
        <p:spPr>
          <a:xfrm>
            <a:off x="6303962" y="3479801"/>
            <a:ext cx="153888" cy="36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</a:t>
            </a:r>
          </a:p>
        </p:txBody>
      </p:sp>
      <p:sp>
        <p:nvSpPr>
          <p:cNvPr id="567" name="Rectangle 13"/>
          <p:cNvSpPr txBox="1"/>
          <p:nvPr/>
        </p:nvSpPr>
        <p:spPr>
          <a:xfrm>
            <a:off x="2286000" y="3505201"/>
            <a:ext cx="1918795" cy="397545"/>
          </a:xfrm>
          <a:prstGeom prst="rect">
            <a:avLst/>
          </a:prstGeom>
          <a:ln w="127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>
              <a:defRPr sz="2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accent6"/>
                </a:solidFill>
              </a:rPr>
              <a:t>Mean &lt; </a:t>
            </a:r>
            <a:r>
              <a:rPr sz="2000" dirty="0">
                <a:solidFill>
                  <a:srgbClr val="FF0000"/>
                </a:solidFill>
              </a:rPr>
              <a:t>Median</a:t>
            </a:r>
          </a:p>
        </p:txBody>
      </p:sp>
      <p:sp>
        <p:nvSpPr>
          <p:cNvPr id="568" name="Rectangle 15"/>
          <p:cNvSpPr txBox="1"/>
          <p:nvPr/>
        </p:nvSpPr>
        <p:spPr>
          <a:xfrm>
            <a:off x="8001001" y="3505201"/>
            <a:ext cx="198291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>
              <a:defRPr sz="1800" b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sz="2000" dirty="0">
                <a:solidFill>
                  <a:srgbClr val="FF0000"/>
                </a:solidFill>
              </a:rPr>
              <a:t>Median &lt; </a:t>
            </a:r>
            <a:r>
              <a:rPr sz="2000" dirty="0">
                <a:solidFill>
                  <a:schemeClr val="accent6"/>
                </a:solidFill>
              </a:rPr>
              <a:t>Mean</a:t>
            </a:r>
          </a:p>
        </p:txBody>
      </p:sp>
      <p:sp>
        <p:nvSpPr>
          <p:cNvPr id="569" name="Line 18"/>
          <p:cNvSpPr/>
          <p:nvPr/>
        </p:nvSpPr>
        <p:spPr>
          <a:xfrm>
            <a:off x="8916670" y="4038600"/>
            <a:ext cx="1" cy="1066800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0" name="Line 19"/>
          <p:cNvSpPr/>
          <p:nvPr/>
        </p:nvSpPr>
        <p:spPr>
          <a:xfrm>
            <a:off x="9144000" y="4419600"/>
            <a:ext cx="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1" name="Line 21"/>
          <p:cNvSpPr/>
          <p:nvPr/>
        </p:nvSpPr>
        <p:spPr>
          <a:xfrm>
            <a:off x="3277870" y="4267200"/>
            <a:ext cx="1" cy="838200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2" name="Line 22"/>
          <p:cNvSpPr/>
          <p:nvPr/>
        </p:nvSpPr>
        <p:spPr>
          <a:xfrm flipH="1">
            <a:off x="3048001" y="4681538"/>
            <a:ext cx="1589" cy="423863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3" name="Line 23"/>
          <p:cNvSpPr/>
          <p:nvPr/>
        </p:nvSpPr>
        <p:spPr>
          <a:xfrm>
            <a:off x="6096000" y="3962400"/>
            <a:ext cx="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4" name="Line 24"/>
          <p:cNvSpPr/>
          <p:nvPr/>
        </p:nvSpPr>
        <p:spPr>
          <a:xfrm>
            <a:off x="6096000" y="41148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5" name="Line 26"/>
          <p:cNvSpPr/>
          <p:nvPr/>
        </p:nvSpPr>
        <p:spPr>
          <a:xfrm>
            <a:off x="5105400" y="5105400"/>
            <a:ext cx="1981200" cy="0"/>
          </a:xfrm>
          <a:prstGeom prst="line">
            <a:avLst/>
          </a:prstGeom>
          <a:ln w="12700">
            <a:solidFill>
              <a:srgbClr val="EEECE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6" name="Line 29"/>
          <p:cNvSpPr/>
          <p:nvPr/>
        </p:nvSpPr>
        <p:spPr>
          <a:xfrm>
            <a:off x="8153400" y="5105400"/>
            <a:ext cx="1898650" cy="0"/>
          </a:xfrm>
          <a:prstGeom prst="line">
            <a:avLst/>
          </a:prstGeom>
          <a:ln w="12700">
            <a:solidFill>
              <a:srgbClr val="EEECE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7" name="Line 32"/>
          <p:cNvSpPr/>
          <p:nvPr/>
        </p:nvSpPr>
        <p:spPr>
          <a:xfrm>
            <a:off x="2209800" y="5105400"/>
            <a:ext cx="1905000" cy="0"/>
          </a:xfrm>
          <a:prstGeom prst="line">
            <a:avLst/>
          </a:prstGeom>
          <a:ln w="12700">
            <a:solidFill>
              <a:srgbClr val="EEECE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8" name="Rectangle 41"/>
          <p:cNvSpPr txBox="1"/>
          <p:nvPr/>
        </p:nvSpPr>
        <p:spPr>
          <a:xfrm>
            <a:off x="7813675" y="2965451"/>
            <a:ext cx="2467022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Right-Skewed</a:t>
            </a:r>
          </a:p>
        </p:txBody>
      </p:sp>
      <p:sp>
        <p:nvSpPr>
          <p:cNvPr id="579" name="Rectangle 42"/>
          <p:cNvSpPr txBox="1"/>
          <p:nvPr/>
        </p:nvSpPr>
        <p:spPr>
          <a:xfrm>
            <a:off x="2127250" y="2978151"/>
            <a:ext cx="2208938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Left-Skewed</a:t>
            </a:r>
          </a:p>
        </p:txBody>
      </p:sp>
      <p:sp>
        <p:nvSpPr>
          <p:cNvPr id="580" name="Rectangle 43"/>
          <p:cNvSpPr txBox="1"/>
          <p:nvPr/>
        </p:nvSpPr>
        <p:spPr>
          <a:xfrm>
            <a:off x="5194300" y="2978151"/>
            <a:ext cx="1926810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Symmetric</a:t>
            </a:r>
          </a:p>
        </p:txBody>
      </p:sp>
      <p:sp>
        <p:nvSpPr>
          <p:cNvPr id="581" name="TextBox 37"/>
          <p:cNvSpPr txBox="1"/>
          <p:nvPr/>
        </p:nvSpPr>
        <p:spPr>
          <a:xfrm>
            <a:off x="1524001" y="5638800"/>
            <a:ext cx="1333055" cy="70788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Skewness</a:t>
            </a:r>
          </a:p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Statistic</a:t>
            </a:r>
          </a:p>
        </p:txBody>
      </p:sp>
      <p:sp>
        <p:nvSpPr>
          <p:cNvPr id="582" name="TextBox 38"/>
          <p:cNvSpPr txBox="1"/>
          <p:nvPr/>
        </p:nvSpPr>
        <p:spPr>
          <a:xfrm>
            <a:off x="2895600" y="5791200"/>
            <a:ext cx="6781800" cy="36933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&lt; 0			  </a:t>
            </a:r>
            <a:r>
              <a:rPr lang="en-GB" dirty="0"/>
              <a:t>                         </a:t>
            </a:r>
            <a:r>
              <a:rPr dirty="0"/>
              <a:t> 0			      </a:t>
            </a:r>
            <a:r>
              <a:rPr lang="en-GB" dirty="0"/>
              <a:t>          </a:t>
            </a:r>
            <a:r>
              <a:rPr dirty="0"/>
              <a:t>&gt;0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8339CD-9F7B-E1F6-89A8-629FC27629C9}"/>
                  </a:ext>
                </a:extLst>
              </p14:cNvPr>
              <p14:cNvContentPartPr/>
              <p14:nvPr/>
            </p14:nvContentPartPr>
            <p14:xfrm>
              <a:off x="2383560" y="450720"/>
              <a:ext cx="9152280" cy="241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8339CD-9F7B-E1F6-89A8-629FC27629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4200" y="335160"/>
                <a:ext cx="9171000" cy="608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340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Rectangle 2"/>
          <p:cNvSpPr txBox="1">
            <a:spLocks noGrp="1"/>
          </p:cNvSpPr>
          <p:nvPr>
            <p:ph type="title"/>
          </p:nvPr>
        </p:nvSpPr>
        <p:spPr>
          <a:xfrm>
            <a:off x="490519" y="313924"/>
            <a:ext cx="9226193" cy="990600"/>
          </a:xfrm>
          <a:prstGeom prst="rect">
            <a:avLst/>
          </a:prstGeom>
        </p:spPr>
        <p:txBody>
          <a:bodyPr/>
          <a:lstStyle/>
          <a:p>
            <a:pPr defTabSz="859536">
              <a:defRPr sz="3008"/>
            </a:pPr>
            <a:r>
              <a:rPr dirty="0"/>
              <a:t>Quartile Measures:</a:t>
            </a:r>
            <a:r>
              <a:rPr lang="en-GB" dirty="0"/>
              <a:t> </a:t>
            </a:r>
            <a:r>
              <a:rPr dirty="0"/>
              <a:t>The Interquartile Range (IQR)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3" name="Rectangle 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07335" y="1905000"/>
                <a:ext cx="8938352" cy="4343400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spcBef>
                    <a:spcPts val="500"/>
                  </a:spcBef>
                  <a:defRPr sz="2400"/>
                </a:pPr>
                <a:r>
                  <a:rPr lang="en-GB" dirty="0"/>
                  <a:t>The IQR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ar-A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measures the spread in the middle 50% of the data</a:t>
                </a:r>
              </a:p>
              <a:p>
                <a:pPr>
                  <a:defRPr sz="1200"/>
                </a:pPr>
                <a:endParaRPr lang="en-GB" dirty="0"/>
              </a:p>
              <a:p>
                <a:pPr>
                  <a:spcBef>
                    <a:spcPts val="500"/>
                  </a:spcBef>
                  <a:defRPr sz="2400"/>
                </a:pPr>
                <a:r>
                  <a:rPr lang="en-GB" dirty="0"/>
                  <a:t>Hence the IQR is also called the </a:t>
                </a:r>
                <a:r>
                  <a:rPr lang="en-GB" dirty="0" err="1"/>
                  <a:t>midspread</a:t>
                </a:r>
                <a:endParaRPr lang="en-GB" dirty="0"/>
              </a:p>
              <a:p>
                <a:pPr>
                  <a:spcBef>
                    <a:spcPts val="500"/>
                  </a:spcBef>
                  <a:defRPr sz="2400"/>
                </a:pPr>
                <a:r>
                  <a:rPr lang="en-GB" dirty="0"/>
                  <a:t>The IQR is a measure of variability that is not influenced by outliers or extreme values</a:t>
                </a:r>
              </a:p>
              <a:p>
                <a:pPr>
                  <a:defRPr sz="1200"/>
                </a:pPr>
                <a:endParaRPr lang="en-GB" dirty="0"/>
              </a:p>
              <a:p>
                <a:pPr>
                  <a:spcBef>
                    <a:spcPts val="500"/>
                  </a:spcBef>
                  <a:defRPr sz="2400"/>
                </a:pPr>
                <a:r>
                  <a:rPr lang="en-GB" dirty="0"/>
                  <a:t>Measures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, and IQR that are not influenced by outliers are called resistant measures</a:t>
                </a:r>
                <a:endParaRPr dirty="0"/>
              </a:p>
            </p:txBody>
          </p:sp>
        </mc:Choice>
        <mc:Fallback xmlns="">
          <p:sp>
            <p:nvSpPr>
              <p:cNvPr id="663" name="Rectangle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07335" y="1905000"/>
                <a:ext cx="8938352" cy="4343400"/>
              </a:xfrm>
              <a:prstGeom prst="rect">
                <a:avLst/>
              </a:prstGeom>
              <a:blipFill>
                <a:blip r:embed="rId3"/>
                <a:stretch>
                  <a:fillRect l="-886" t="-1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23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Rectangle 2"/>
          <p:cNvSpPr txBox="1">
            <a:spLocks noGrp="1"/>
          </p:cNvSpPr>
          <p:nvPr>
            <p:ph type="title"/>
          </p:nvPr>
        </p:nvSpPr>
        <p:spPr>
          <a:xfrm>
            <a:off x="1449099" y="566102"/>
            <a:ext cx="8265560" cy="892175"/>
          </a:xfrm>
          <a:prstGeom prst="rect">
            <a:avLst/>
          </a:prstGeom>
        </p:spPr>
        <p:txBody>
          <a:bodyPr/>
          <a:lstStyle>
            <a:lvl1pPr defTabSz="877823">
              <a:defRPr sz="3455"/>
            </a:lvl1pPr>
          </a:lstStyle>
          <a:p>
            <a:r>
              <a:rPr dirty="0"/>
              <a:t>Calculating The Interquartile Range</a:t>
            </a:r>
          </a:p>
        </p:txBody>
      </p:sp>
      <p:sp>
        <p:nvSpPr>
          <p:cNvPr id="666" name="Line 3"/>
          <p:cNvSpPr/>
          <p:nvPr/>
        </p:nvSpPr>
        <p:spPr>
          <a:xfrm>
            <a:off x="4953000" y="4800600"/>
            <a:ext cx="2514600" cy="0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667" name="Freeform 4"/>
          <p:cNvSpPr/>
          <p:nvPr/>
        </p:nvSpPr>
        <p:spPr>
          <a:xfrm>
            <a:off x="4941888" y="3357562"/>
            <a:ext cx="2514601" cy="526976"/>
          </a:xfrm>
          <a:prstGeom prst="rect">
            <a:avLst/>
          </a:prstGeom>
          <a:ln w="254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668" name="Line 5"/>
          <p:cNvSpPr/>
          <p:nvPr/>
        </p:nvSpPr>
        <p:spPr>
          <a:xfrm flipV="1">
            <a:off x="6400800" y="3352800"/>
            <a:ext cx="0" cy="533400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0" name="Line 7"/>
          <p:cNvSpPr/>
          <p:nvPr/>
        </p:nvSpPr>
        <p:spPr>
          <a:xfrm>
            <a:off x="7467600" y="3658871"/>
            <a:ext cx="1143000" cy="1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1" name="Line 8"/>
          <p:cNvSpPr/>
          <p:nvPr/>
        </p:nvSpPr>
        <p:spPr>
          <a:xfrm>
            <a:off x="3200400" y="3657600"/>
            <a:ext cx="175260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2" name="Line 9"/>
          <p:cNvSpPr/>
          <p:nvPr/>
        </p:nvSpPr>
        <p:spPr>
          <a:xfrm flipV="1">
            <a:off x="8610600" y="3276600"/>
            <a:ext cx="0" cy="685800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3" name="Line 10"/>
          <p:cNvSpPr/>
          <p:nvPr/>
        </p:nvSpPr>
        <p:spPr>
          <a:xfrm flipV="1">
            <a:off x="3200400" y="3352800"/>
            <a:ext cx="0" cy="609600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0" name="Rectangle 19"/>
          <p:cNvSpPr txBox="1"/>
          <p:nvPr/>
        </p:nvSpPr>
        <p:spPr>
          <a:xfrm>
            <a:off x="2283632" y="1811644"/>
            <a:ext cx="137633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>
                <a:solidFill>
                  <a:schemeClr val="accent6"/>
                </a:solidFill>
              </a:rPr>
              <a:t>Example:</a:t>
            </a:r>
          </a:p>
        </p:txBody>
      </p:sp>
      <p:sp>
        <p:nvSpPr>
          <p:cNvPr id="681" name="Rectangle 20"/>
          <p:cNvSpPr txBox="1"/>
          <p:nvPr/>
        </p:nvSpPr>
        <p:spPr>
          <a:xfrm>
            <a:off x="3733801" y="3352800"/>
            <a:ext cx="46320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25%                 25%               25%          25%</a:t>
            </a:r>
          </a:p>
        </p:txBody>
      </p:sp>
      <p:sp>
        <p:nvSpPr>
          <p:cNvPr id="682" name="Rectangle 21"/>
          <p:cNvSpPr/>
          <p:nvPr/>
        </p:nvSpPr>
        <p:spPr>
          <a:xfrm>
            <a:off x="2971801" y="3937000"/>
            <a:ext cx="5965734" cy="400110"/>
          </a:xfrm>
          <a:prstGeom prst="rect">
            <a:avLst/>
          </a:prstGeom>
          <a:solidFill>
            <a:srgbClr val="FDE0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1</a:t>
            </a:r>
            <a:r>
              <a:rPr lang="en-TT" dirty="0">
                <a:solidFill>
                  <a:srgbClr val="FF0000"/>
                </a:solidFill>
              </a:rPr>
              <a:t>1</a:t>
            </a:r>
            <a:r>
              <a:rPr dirty="0">
                <a:solidFill>
                  <a:srgbClr val="FF0000"/>
                </a:solidFill>
              </a:rPr>
              <a:t>                     </a:t>
            </a:r>
            <a:r>
              <a:rPr lang="en-TT" dirty="0">
                <a:solidFill>
                  <a:srgbClr val="FF0000"/>
                </a:solidFill>
              </a:rPr>
              <a:t>12.5</a:t>
            </a:r>
            <a:r>
              <a:rPr dirty="0">
                <a:solidFill>
                  <a:srgbClr val="FF0000"/>
                </a:solidFill>
              </a:rPr>
              <a:t>              </a:t>
            </a:r>
            <a:r>
              <a:rPr lang="en-TT" dirty="0">
                <a:solidFill>
                  <a:srgbClr val="FF0000"/>
                </a:solidFill>
              </a:rPr>
              <a:t>16</a:t>
            </a:r>
            <a:r>
              <a:rPr dirty="0">
                <a:solidFill>
                  <a:srgbClr val="FF0000"/>
                </a:solidFill>
              </a:rPr>
              <a:t>          </a:t>
            </a:r>
            <a:r>
              <a:rPr lang="en-TT" dirty="0">
                <a:solidFill>
                  <a:srgbClr val="FF0000"/>
                </a:solidFill>
              </a:rPr>
              <a:t>19.5</a:t>
            </a:r>
            <a:r>
              <a:rPr dirty="0">
                <a:solidFill>
                  <a:srgbClr val="FF0000"/>
                </a:solidFill>
              </a:rPr>
              <a:t>            </a:t>
            </a:r>
            <a:r>
              <a:rPr lang="en-TT" dirty="0">
                <a:solidFill>
                  <a:srgbClr val="FF0000"/>
                </a:solidFill>
              </a:rPr>
              <a:t>22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83" name="Line 22"/>
          <p:cNvSpPr/>
          <p:nvPr/>
        </p:nvSpPr>
        <p:spPr>
          <a:xfrm flipV="1">
            <a:off x="7467600" y="4343400"/>
            <a:ext cx="0" cy="609600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684" name="Line 23"/>
          <p:cNvSpPr/>
          <p:nvPr/>
        </p:nvSpPr>
        <p:spPr>
          <a:xfrm flipV="1">
            <a:off x="4953000" y="4343400"/>
            <a:ext cx="0" cy="609600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685" name="Rectangle 24"/>
          <p:cNvSpPr txBox="1"/>
          <p:nvPr/>
        </p:nvSpPr>
        <p:spPr>
          <a:xfrm>
            <a:off x="4876800" y="4953001"/>
            <a:ext cx="2667000" cy="707886"/>
          </a:xfrm>
          <a:prstGeom prst="rect">
            <a:avLst/>
          </a:prstGeom>
          <a:ln w="127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accent6"/>
                </a:solidFill>
              </a:rPr>
              <a:t>Interquartile range </a:t>
            </a:r>
          </a:p>
          <a:p>
            <a:pPr>
              <a:defRPr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accent6"/>
                </a:solidFill>
              </a:rPr>
              <a:t>   = </a:t>
            </a:r>
            <a:r>
              <a:rPr lang="en-TT" sz="2000" dirty="0">
                <a:solidFill>
                  <a:schemeClr val="accent6"/>
                </a:solidFill>
              </a:rPr>
              <a:t>19.5</a:t>
            </a:r>
            <a:r>
              <a:rPr sz="2000" dirty="0">
                <a:solidFill>
                  <a:schemeClr val="accent6"/>
                </a:solidFill>
              </a:rPr>
              <a:t> – </a:t>
            </a:r>
            <a:r>
              <a:rPr lang="en-TT" sz="2000" dirty="0">
                <a:solidFill>
                  <a:schemeClr val="accent6"/>
                </a:solidFill>
              </a:rPr>
              <a:t>12.5</a:t>
            </a:r>
            <a:r>
              <a:rPr sz="2000" dirty="0">
                <a:solidFill>
                  <a:schemeClr val="accent6"/>
                </a:solidFill>
              </a:rPr>
              <a:t> =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5F5765-6343-49ED-B775-7127C9E013F4}"/>
                  </a:ext>
                </a:extLst>
              </p:cNvPr>
              <p:cNvSpPr txBox="1"/>
              <p:nvPr/>
            </p:nvSpPr>
            <p:spPr>
              <a:xfrm>
                <a:off x="2425581" y="2862876"/>
                <a:ext cx="126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𝑚𝑖𝑛𝑖𝑚𝑢𝑚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5F5765-6343-49ED-B775-7127C9E01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581" y="2862876"/>
                <a:ext cx="1268622" cy="461665"/>
              </a:xfrm>
              <a:prstGeom prst="rect">
                <a:avLst/>
              </a:prstGeom>
              <a:blipFill>
                <a:blip r:embed="rId2"/>
                <a:stretch>
                  <a:fillRect l="-1442" r="-12500"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5DF47F-2574-4972-968C-81CFC940A6A2}"/>
                  </a:ext>
                </a:extLst>
              </p:cNvPr>
              <p:cNvSpPr txBox="1"/>
              <p:nvPr/>
            </p:nvSpPr>
            <p:spPr>
              <a:xfrm>
                <a:off x="8236071" y="2742983"/>
                <a:ext cx="126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𝑚𝑎𝑥𝑖𝑚𝑢𝑚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5DF47F-2574-4972-968C-81CFC940A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071" y="2742983"/>
                <a:ext cx="1268622" cy="461665"/>
              </a:xfrm>
              <a:prstGeom prst="rect">
                <a:avLst/>
              </a:prstGeom>
              <a:blipFill>
                <a:blip r:embed="rId3"/>
                <a:stretch>
                  <a:fillRect l="-962" r="-16346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F98B75-02D4-477C-9DCF-20F9982ECC9F}"/>
                  </a:ext>
                </a:extLst>
              </p:cNvPr>
              <p:cNvSpPr txBox="1"/>
              <p:nvPr/>
            </p:nvSpPr>
            <p:spPr>
              <a:xfrm>
                <a:off x="4171720" y="2777333"/>
                <a:ext cx="1410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F98B75-02D4-477C-9DCF-20F9982EC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720" y="2777333"/>
                <a:ext cx="1410159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1759CF-F54E-4BA5-90BF-6FDEB5225D88}"/>
                  </a:ext>
                </a:extLst>
              </p:cNvPr>
              <p:cNvSpPr txBox="1"/>
              <p:nvPr/>
            </p:nvSpPr>
            <p:spPr>
              <a:xfrm>
                <a:off x="6762520" y="2810503"/>
                <a:ext cx="1410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1759CF-F54E-4BA5-90BF-6FDEB5225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520" y="2810503"/>
                <a:ext cx="1410159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EF9142-B14D-43B4-A2AF-8844A5210FCC}"/>
                  </a:ext>
                </a:extLst>
              </p:cNvPr>
              <p:cNvSpPr txBox="1"/>
              <p:nvPr/>
            </p:nvSpPr>
            <p:spPr>
              <a:xfrm>
                <a:off x="5882532" y="2414369"/>
                <a:ext cx="12686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Median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EF9142-B14D-43B4-A2AF-8844A5210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532" y="2414369"/>
                <a:ext cx="1268621" cy="830997"/>
              </a:xfrm>
              <a:prstGeom prst="rect">
                <a:avLst/>
              </a:prstGeom>
              <a:blipFill>
                <a:blip r:embed="rId6"/>
                <a:stretch>
                  <a:fillRect l="-7692" t="-5882"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83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ctangle 2"/>
          <p:cNvSpPr txBox="1">
            <a:spLocks noGrp="1"/>
          </p:cNvSpPr>
          <p:nvPr>
            <p:ph type="title"/>
          </p:nvPr>
        </p:nvSpPr>
        <p:spPr>
          <a:xfrm>
            <a:off x="2057400" y="921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The Five Number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8" name="Rectangle 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33600" y="1828800"/>
                <a:ext cx="8077200" cy="41910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r>
                  <a:rPr lang="en-GB" dirty="0"/>
                  <a:t>The five numbers that help describe the center, spread and shape of data are:</a:t>
                </a:r>
              </a:p>
              <a:p>
                <a:pPr marL="730250" lvl="1" indent="-285750">
                  <a:spcBef>
                    <a:spcPts val="600"/>
                  </a:spcBef>
                  <a:buClr>
                    <a:srgbClr val="000000"/>
                  </a:buClr>
                  <a:buSzPct val="85000"/>
                  <a:buFontTx/>
                  <a:buChar char="▪"/>
                  <a:defRPr sz="2700">
                    <a:latin typeface="+mn-lt"/>
                    <a:ea typeface="+mn-ea"/>
                    <a:cs typeface="+mn-cs"/>
                    <a:sym typeface="Times New Roman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𝑚𝑖𝑛𝑖𝑚𝑢𝑚</m:t>
                        </m:r>
                      </m:sub>
                    </m:sSub>
                  </m:oMath>
                </a14:m>
                <a:endParaRPr lang="en-GB" sz="2800" dirty="0"/>
              </a:p>
              <a:p>
                <a:pPr marL="730250" lvl="1" indent="-285750">
                  <a:spcBef>
                    <a:spcPts val="600"/>
                  </a:spcBef>
                  <a:buClr>
                    <a:srgbClr val="000000"/>
                  </a:buClr>
                  <a:buSzPct val="85000"/>
                  <a:buFontTx/>
                  <a:buChar char="▪"/>
                  <a:defRPr sz="2700">
                    <a:latin typeface="+mn-lt"/>
                    <a:ea typeface="+mn-ea"/>
                    <a:cs typeface="+mn-cs"/>
                    <a:sym typeface="Times New Roman"/>
                  </a:defRPr>
                </a:pPr>
                <a:r>
                  <a:rPr lang="en-GB" dirty="0"/>
                  <a:t>First Quartile,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endParaRPr lang="en-GB" sz="2800" dirty="0"/>
              </a:p>
              <a:p>
                <a:pPr marL="730250" lvl="1" indent="-285750">
                  <a:spcBef>
                    <a:spcPts val="600"/>
                  </a:spcBef>
                  <a:buClr>
                    <a:srgbClr val="000000"/>
                  </a:buClr>
                  <a:buSzPct val="85000"/>
                  <a:buFontTx/>
                  <a:buChar char="▪"/>
                  <a:defRPr sz="2700">
                    <a:latin typeface="+mn-lt"/>
                    <a:ea typeface="+mn-ea"/>
                    <a:cs typeface="+mn-cs"/>
                    <a:sym typeface="Times New Roman"/>
                  </a:defRPr>
                </a:pPr>
                <a:r>
                  <a:rPr lang="en-GB" dirty="0"/>
                  <a:t>Median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endParaRPr lang="en-GB" sz="2800" dirty="0"/>
              </a:p>
              <a:p>
                <a:pPr marL="730250" lvl="1" indent="-285750">
                  <a:spcBef>
                    <a:spcPts val="600"/>
                  </a:spcBef>
                  <a:buClr>
                    <a:srgbClr val="000000"/>
                  </a:buClr>
                  <a:buSzPct val="85000"/>
                  <a:buFontTx/>
                  <a:buChar char="▪"/>
                  <a:defRPr sz="2700">
                    <a:latin typeface="+mn-lt"/>
                    <a:ea typeface="+mn-ea"/>
                    <a:cs typeface="+mn-cs"/>
                    <a:sym typeface="Times New Roman"/>
                  </a:defRPr>
                </a:pPr>
                <a:r>
                  <a:rPr lang="en-GB" dirty="0"/>
                  <a:t>Third Quartile,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sz="2800" dirty="0"/>
              </a:p>
              <a:p>
                <a:pPr marL="730250" lvl="1" indent="-285750">
                  <a:spcBef>
                    <a:spcPts val="600"/>
                  </a:spcBef>
                  <a:buClr>
                    <a:srgbClr val="000000"/>
                  </a:buClr>
                  <a:buSzPct val="85000"/>
                  <a:buFontTx/>
                  <a:buChar char="▪"/>
                  <a:defRPr sz="2700">
                    <a:latin typeface="+mn-lt"/>
                    <a:ea typeface="+mn-ea"/>
                    <a:cs typeface="+mn-cs"/>
                    <a:sym typeface="Times New Roman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𝑚𝑎𝑥𝑖𝑚𝑢𝑚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baseline="-25000" dirty="0"/>
              </a:p>
            </p:txBody>
          </p:sp>
        </mc:Choice>
        <mc:Fallback xmlns="">
          <p:sp>
            <p:nvSpPr>
              <p:cNvPr id="688" name="Rectangle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33600" y="1828800"/>
                <a:ext cx="8077200" cy="4191000"/>
              </a:xfrm>
              <a:prstGeom prst="rect">
                <a:avLst/>
              </a:prstGeom>
              <a:blipFill>
                <a:blip r:embed="rId2"/>
                <a:stretch>
                  <a:fillRect l="-1509" t="-2326" r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AFEB24-BB94-E530-12A1-C557AF73008D}"/>
                  </a:ext>
                </a:extLst>
              </p14:cNvPr>
              <p14:cNvContentPartPr/>
              <p14:nvPr/>
            </p14:nvContentPartPr>
            <p14:xfrm>
              <a:off x="6950880" y="2651400"/>
              <a:ext cx="5018400" cy="138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AFEB24-BB94-E530-12A1-C557AF7300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1520" y="2642040"/>
                <a:ext cx="5037120" cy="14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3194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36E43E1-0A5C-2B41-AA68-2B60730C3B9F}"/>
              </a:ext>
            </a:extLst>
          </p:cNvPr>
          <p:cNvSpPr/>
          <p:nvPr/>
        </p:nvSpPr>
        <p:spPr>
          <a:xfrm>
            <a:off x="7703187" y="1680986"/>
            <a:ext cx="3215472" cy="30546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20FE61-DD97-9640-8572-4D12A794A474}"/>
              </a:ext>
            </a:extLst>
          </p:cNvPr>
          <p:cNvSpPr/>
          <p:nvPr/>
        </p:nvSpPr>
        <p:spPr>
          <a:xfrm>
            <a:off x="4463266" y="1680989"/>
            <a:ext cx="3215472" cy="30546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5C75C-3DA4-8F48-B53E-FB1CE9D810DE}"/>
              </a:ext>
            </a:extLst>
          </p:cNvPr>
          <p:cNvSpPr/>
          <p:nvPr/>
        </p:nvSpPr>
        <p:spPr>
          <a:xfrm>
            <a:off x="1221591" y="1680985"/>
            <a:ext cx="3215472" cy="30546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Rectangle 2"/>
          <p:cNvSpPr txBox="1">
            <a:spLocks noGrp="1"/>
          </p:cNvSpPr>
          <p:nvPr>
            <p:ph type="title"/>
          </p:nvPr>
        </p:nvSpPr>
        <p:spPr>
          <a:xfrm>
            <a:off x="990600" y="574274"/>
            <a:ext cx="10744200" cy="4038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85215">
              <a:lnSpc>
                <a:spcPct val="80000"/>
              </a:lnSpc>
              <a:defRPr sz="2496"/>
            </a:pPr>
            <a:r>
              <a:rPr sz="3200" dirty="0"/>
              <a:t>Distribution Shape and The Boxplot</a:t>
            </a:r>
          </a:p>
        </p:txBody>
      </p:sp>
      <p:sp>
        <p:nvSpPr>
          <p:cNvPr id="714" name="Rectangle 3"/>
          <p:cNvSpPr txBox="1"/>
          <p:nvPr/>
        </p:nvSpPr>
        <p:spPr>
          <a:xfrm>
            <a:off x="8089825" y="1995255"/>
            <a:ext cx="2641749" cy="58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Right-Skewed</a:t>
            </a:r>
          </a:p>
        </p:txBody>
      </p:sp>
      <p:sp>
        <p:nvSpPr>
          <p:cNvPr id="715" name="Rectangle 4"/>
          <p:cNvSpPr txBox="1"/>
          <p:nvPr/>
        </p:nvSpPr>
        <p:spPr>
          <a:xfrm>
            <a:off x="1904999" y="1981201"/>
            <a:ext cx="2367636" cy="58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Left-Skewed</a:t>
            </a:r>
          </a:p>
        </p:txBody>
      </p:sp>
      <p:sp>
        <p:nvSpPr>
          <p:cNvPr id="716" name="Rectangle 5"/>
          <p:cNvSpPr txBox="1"/>
          <p:nvPr/>
        </p:nvSpPr>
        <p:spPr>
          <a:xfrm>
            <a:off x="5105400" y="1981201"/>
            <a:ext cx="2026196" cy="58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Symmetric</a:t>
            </a:r>
          </a:p>
        </p:txBody>
      </p:sp>
      <p:sp>
        <p:nvSpPr>
          <p:cNvPr id="717" name="Line 6"/>
          <p:cNvSpPr/>
          <p:nvPr/>
        </p:nvSpPr>
        <p:spPr>
          <a:xfrm>
            <a:off x="8743102" y="3400585"/>
            <a:ext cx="0" cy="609601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8" name="Line 7"/>
          <p:cNvSpPr/>
          <p:nvPr/>
        </p:nvSpPr>
        <p:spPr>
          <a:xfrm>
            <a:off x="8971702" y="2859247"/>
            <a:ext cx="0" cy="1143000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9" name="Line 8"/>
          <p:cNvSpPr/>
          <p:nvPr/>
        </p:nvSpPr>
        <p:spPr>
          <a:xfrm>
            <a:off x="9686077" y="3842704"/>
            <a:ext cx="1" cy="12701"/>
          </a:xfrm>
          <a:prstGeom prst="line">
            <a:avLst/>
          </a:prstGeom>
          <a:ln w="25400">
            <a:solidFill>
              <a:srgbClr val="1F49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0" name="Line 9"/>
          <p:cNvSpPr/>
          <p:nvPr/>
        </p:nvSpPr>
        <p:spPr>
          <a:xfrm>
            <a:off x="3348036" y="3065093"/>
            <a:ext cx="0" cy="91440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1" name="Line 10"/>
          <p:cNvSpPr/>
          <p:nvPr/>
        </p:nvSpPr>
        <p:spPr>
          <a:xfrm flipH="1">
            <a:off x="3043236" y="2988893"/>
            <a:ext cx="1" cy="99060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2" name="Line 11"/>
          <p:cNvSpPr/>
          <p:nvPr/>
        </p:nvSpPr>
        <p:spPr>
          <a:xfrm>
            <a:off x="2433636" y="3742954"/>
            <a:ext cx="0" cy="22860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3" name="Line 12"/>
          <p:cNvSpPr/>
          <p:nvPr/>
        </p:nvSpPr>
        <p:spPr>
          <a:xfrm>
            <a:off x="6021071" y="2751139"/>
            <a:ext cx="1" cy="121920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4" name="Line 13"/>
          <p:cNvSpPr/>
          <p:nvPr/>
        </p:nvSpPr>
        <p:spPr>
          <a:xfrm>
            <a:off x="5715000" y="3208339"/>
            <a:ext cx="0" cy="762001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5" name="Line 14"/>
          <p:cNvSpPr/>
          <p:nvPr/>
        </p:nvSpPr>
        <p:spPr>
          <a:xfrm>
            <a:off x="6324600" y="3208339"/>
            <a:ext cx="0" cy="76200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6" name="Freeform 15"/>
          <p:cNvSpPr/>
          <p:nvPr/>
        </p:nvSpPr>
        <p:spPr>
          <a:xfrm>
            <a:off x="3271836" y="2836493"/>
            <a:ext cx="460376" cy="109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9291" y="21381"/>
                </a:lnTo>
                <a:lnTo>
                  <a:pt x="18099" y="21131"/>
                </a:lnTo>
                <a:lnTo>
                  <a:pt x="17131" y="20756"/>
                </a:lnTo>
                <a:lnTo>
                  <a:pt x="15939" y="20287"/>
                </a:lnTo>
                <a:lnTo>
                  <a:pt x="14822" y="19599"/>
                </a:lnTo>
                <a:lnTo>
                  <a:pt x="13630" y="18693"/>
                </a:lnTo>
                <a:lnTo>
                  <a:pt x="11396" y="16223"/>
                </a:lnTo>
                <a:lnTo>
                  <a:pt x="9087" y="12691"/>
                </a:lnTo>
                <a:lnTo>
                  <a:pt x="6927" y="8440"/>
                </a:lnTo>
                <a:lnTo>
                  <a:pt x="5735" y="6314"/>
                </a:lnTo>
                <a:lnTo>
                  <a:pt x="4618" y="4251"/>
                </a:lnTo>
                <a:lnTo>
                  <a:pt x="3426" y="2501"/>
                </a:lnTo>
                <a:lnTo>
                  <a:pt x="2309" y="1157"/>
                </a:lnTo>
                <a:lnTo>
                  <a:pt x="1117" y="313"/>
                </a:lnTo>
                <a:lnTo>
                  <a:pt x="0" y="0"/>
                </a:lnTo>
              </a:path>
            </a:pathLst>
          </a:custGeom>
          <a:ln w="25400" cap="rnd">
            <a:solidFill>
              <a:srgbClr val="1F497D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27" name="Freeform 16"/>
          <p:cNvSpPr/>
          <p:nvPr/>
        </p:nvSpPr>
        <p:spPr>
          <a:xfrm>
            <a:off x="1824036" y="2836493"/>
            <a:ext cx="1458826" cy="109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306" y="21381"/>
                </a:lnTo>
                <a:lnTo>
                  <a:pt x="3422" y="21131"/>
                </a:lnTo>
                <a:lnTo>
                  <a:pt x="4563" y="20756"/>
                </a:lnTo>
                <a:lnTo>
                  <a:pt x="5704" y="20287"/>
                </a:lnTo>
                <a:lnTo>
                  <a:pt x="6820" y="19599"/>
                </a:lnTo>
                <a:lnTo>
                  <a:pt x="7961" y="18693"/>
                </a:lnTo>
                <a:lnTo>
                  <a:pt x="10217" y="16223"/>
                </a:lnTo>
                <a:lnTo>
                  <a:pt x="12524" y="12691"/>
                </a:lnTo>
                <a:lnTo>
                  <a:pt x="14780" y="8440"/>
                </a:lnTo>
                <a:lnTo>
                  <a:pt x="15921" y="6314"/>
                </a:lnTo>
                <a:lnTo>
                  <a:pt x="17087" y="4251"/>
                </a:lnTo>
                <a:lnTo>
                  <a:pt x="18178" y="2501"/>
                </a:lnTo>
                <a:lnTo>
                  <a:pt x="19343" y="1157"/>
                </a:lnTo>
                <a:lnTo>
                  <a:pt x="20484" y="313"/>
                </a:lnTo>
                <a:lnTo>
                  <a:pt x="21600" y="0"/>
                </a:lnTo>
              </a:path>
            </a:pathLst>
          </a:custGeom>
          <a:ln w="25400" cap="rnd">
            <a:solidFill>
              <a:srgbClr val="1F497D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28" name="Freeform 17"/>
          <p:cNvSpPr/>
          <p:nvPr/>
        </p:nvSpPr>
        <p:spPr>
          <a:xfrm>
            <a:off x="6019801" y="2751139"/>
            <a:ext cx="912109" cy="1141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9321" y="21381"/>
                </a:lnTo>
                <a:lnTo>
                  <a:pt x="18181" y="21131"/>
                </a:lnTo>
                <a:lnTo>
                  <a:pt x="17095" y="20756"/>
                </a:lnTo>
                <a:lnTo>
                  <a:pt x="15956" y="20287"/>
                </a:lnTo>
                <a:lnTo>
                  <a:pt x="14816" y="19599"/>
                </a:lnTo>
                <a:lnTo>
                  <a:pt x="13622" y="18693"/>
                </a:lnTo>
                <a:lnTo>
                  <a:pt x="11343" y="16223"/>
                </a:lnTo>
                <a:lnTo>
                  <a:pt x="9118" y="12691"/>
                </a:lnTo>
                <a:lnTo>
                  <a:pt x="6838" y="8440"/>
                </a:lnTo>
                <a:lnTo>
                  <a:pt x="5644" y="6314"/>
                </a:lnTo>
                <a:lnTo>
                  <a:pt x="4505" y="4251"/>
                </a:lnTo>
                <a:lnTo>
                  <a:pt x="3365" y="2501"/>
                </a:lnTo>
                <a:lnTo>
                  <a:pt x="2225" y="1157"/>
                </a:lnTo>
                <a:lnTo>
                  <a:pt x="1140" y="313"/>
                </a:lnTo>
                <a:lnTo>
                  <a:pt x="0" y="0"/>
                </a:lnTo>
              </a:path>
            </a:pathLst>
          </a:custGeom>
          <a:ln w="25400" cap="rnd">
            <a:solidFill>
              <a:srgbClr val="1F497D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29" name="Freeform 18"/>
          <p:cNvSpPr/>
          <p:nvPr/>
        </p:nvSpPr>
        <p:spPr>
          <a:xfrm>
            <a:off x="5105401" y="2751139"/>
            <a:ext cx="889951" cy="1141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268" y="21381"/>
                </a:lnTo>
                <a:lnTo>
                  <a:pt x="3402" y="21131"/>
                </a:lnTo>
                <a:lnTo>
                  <a:pt x="4590" y="20756"/>
                </a:lnTo>
                <a:lnTo>
                  <a:pt x="5724" y="20287"/>
                </a:lnTo>
                <a:lnTo>
                  <a:pt x="6858" y="19599"/>
                </a:lnTo>
                <a:lnTo>
                  <a:pt x="7938" y="18693"/>
                </a:lnTo>
                <a:lnTo>
                  <a:pt x="10206" y="16223"/>
                </a:lnTo>
                <a:lnTo>
                  <a:pt x="12528" y="12691"/>
                </a:lnTo>
                <a:lnTo>
                  <a:pt x="14796" y="8440"/>
                </a:lnTo>
                <a:lnTo>
                  <a:pt x="15876" y="6314"/>
                </a:lnTo>
                <a:lnTo>
                  <a:pt x="17010" y="4251"/>
                </a:lnTo>
                <a:lnTo>
                  <a:pt x="18144" y="2501"/>
                </a:lnTo>
                <a:lnTo>
                  <a:pt x="19278" y="1157"/>
                </a:lnTo>
                <a:lnTo>
                  <a:pt x="20466" y="313"/>
                </a:lnTo>
                <a:lnTo>
                  <a:pt x="21600" y="0"/>
                </a:lnTo>
              </a:path>
            </a:pathLst>
          </a:custGeom>
          <a:ln w="25400" cap="rnd">
            <a:solidFill>
              <a:srgbClr val="1F497D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30" name="Line 19"/>
          <p:cNvSpPr/>
          <p:nvPr/>
        </p:nvSpPr>
        <p:spPr>
          <a:xfrm>
            <a:off x="1824036" y="3970338"/>
            <a:ext cx="2057400" cy="1"/>
          </a:xfrm>
          <a:prstGeom prst="line">
            <a:avLst/>
          </a:prstGeom>
          <a:ln w="28575">
            <a:solidFill>
              <a:srgbClr val="1F49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1" name="Freeform 20"/>
          <p:cNvSpPr/>
          <p:nvPr/>
        </p:nvSpPr>
        <p:spPr>
          <a:xfrm>
            <a:off x="8881216" y="2837023"/>
            <a:ext cx="1460409" cy="109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9291" y="21381"/>
                </a:lnTo>
                <a:lnTo>
                  <a:pt x="18199" y="21131"/>
                </a:lnTo>
                <a:lnTo>
                  <a:pt x="17032" y="20756"/>
                </a:lnTo>
                <a:lnTo>
                  <a:pt x="15890" y="20287"/>
                </a:lnTo>
                <a:lnTo>
                  <a:pt x="14797" y="19599"/>
                </a:lnTo>
                <a:lnTo>
                  <a:pt x="13630" y="18693"/>
                </a:lnTo>
                <a:lnTo>
                  <a:pt x="11321" y="16223"/>
                </a:lnTo>
                <a:lnTo>
                  <a:pt x="9062" y="12691"/>
                </a:lnTo>
                <a:lnTo>
                  <a:pt x="6803" y="8440"/>
                </a:lnTo>
                <a:lnTo>
                  <a:pt x="5661" y="6314"/>
                </a:lnTo>
                <a:lnTo>
                  <a:pt x="4519" y="4251"/>
                </a:lnTo>
                <a:lnTo>
                  <a:pt x="3401" y="2501"/>
                </a:lnTo>
                <a:lnTo>
                  <a:pt x="2259" y="1157"/>
                </a:lnTo>
                <a:lnTo>
                  <a:pt x="1092" y="313"/>
                </a:lnTo>
                <a:lnTo>
                  <a:pt x="0" y="0"/>
                </a:lnTo>
              </a:path>
            </a:pathLst>
          </a:custGeom>
          <a:ln w="25400" cap="rnd">
            <a:solidFill>
              <a:srgbClr val="1F497D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32" name="Freeform 21"/>
          <p:cNvSpPr/>
          <p:nvPr/>
        </p:nvSpPr>
        <p:spPr>
          <a:xfrm>
            <a:off x="8420839" y="2837023"/>
            <a:ext cx="460376" cy="109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" y="21381"/>
                </a:lnTo>
                <a:lnTo>
                  <a:pt x="3277" y="21131"/>
                </a:lnTo>
                <a:lnTo>
                  <a:pt x="4469" y="20756"/>
                </a:lnTo>
                <a:lnTo>
                  <a:pt x="5586" y="20287"/>
                </a:lnTo>
                <a:lnTo>
                  <a:pt x="6703" y="19599"/>
                </a:lnTo>
                <a:lnTo>
                  <a:pt x="7895" y="18693"/>
                </a:lnTo>
                <a:lnTo>
                  <a:pt x="10204" y="16223"/>
                </a:lnTo>
                <a:lnTo>
                  <a:pt x="12513" y="12691"/>
                </a:lnTo>
                <a:lnTo>
                  <a:pt x="14673" y="8440"/>
                </a:lnTo>
                <a:lnTo>
                  <a:pt x="15790" y="6314"/>
                </a:lnTo>
                <a:lnTo>
                  <a:pt x="16982" y="4251"/>
                </a:lnTo>
                <a:lnTo>
                  <a:pt x="18099" y="2501"/>
                </a:lnTo>
                <a:lnTo>
                  <a:pt x="19291" y="1157"/>
                </a:lnTo>
                <a:lnTo>
                  <a:pt x="20408" y="313"/>
                </a:lnTo>
                <a:lnTo>
                  <a:pt x="21600" y="0"/>
                </a:lnTo>
              </a:path>
            </a:pathLst>
          </a:custGeom>
          <a:ln w="25400" cap="rnd">
            <a:solidFill>
              <a:srgbClr val="1F497D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33" name="Freeform 22"/>
          <p:cNvSpPr/>
          <p:nvPr/>
        </p:nvSpPr>
        <p:spPr>
          <a:xfrm>
            <a:off x="2819400" y="5113337"/>
            <a:ext cx="989088" cy="461964"/>
          </a:xfrm>
          <a:prstGeom prst="rect">
            <a:avLst/>
          </a:prstGeom>
          <a:ln w="28575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34" name="Line 23"/>
          <p:cNvSpPr/>
          <p:nvPr/>
        </p:nvSpPr>
        <p:spPr>
          <a:xfrm>
            <a:off x="3505200" y="5122863"/>
            <a:ext cx="0" cy="45720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5" name="Line 24"/>
          <p:cNvSpPr/>
          <p:nvPr/>
        </p:nvSpPr>
        <p:spPr>
          <a:xfrm>
            <a:off x="3810000" y="5352733"/>
            <a:ext cx="304800" cy="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6" name="Freeform 25"/>
          <p:cNvSpPr/>
          <p:nvPr/>
        </p:nvSpPr>
        <p:spPr>
          <a:xfrm>
            <a:off x="5791200" y="5113337"/>
            <a:ext cx="607484" cy="455636"/>
          </a:xfrm>
          <a:prstGeom prst="rect">
            <a:avLst/>
          </a:prstGeom>
          <a:ln w="28575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37" name="Freeform 26"/>
          <p:cNvSpPr/>
          <p:nvPr/>
        </p:nvSpPr>
        <p:spPr>
          <a:xfrm>
            <a:off x="8229600" y="5113337"/>
            <a:ext cx="760834" cy="455636"/>
          </a:xfrm>
          <a:prstGeom prst="rect">
            <a:avLst/>
          </a:prstGeom>
          <a:ln w="28575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38" name="Line 27"/>
          <p:cNvSpPr/>
          <p:nvPr/>
        </p:nvSpPr>
        <p:spPr>
          <a:xfrm>
            <a:off x="8458200" y="5105400"/>
            <a:ext cx="0" cy="457200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9" name="Line 28"/>
          <p:cNvSpPr/>
          <p:nvPr/>
        </p:nvSpPr>
        <p:spPr>
          <a:xfrm>
            <a:off x="2209800" y="5351463"/>
            <a:ext cx="609600" cy="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0" name="Line 29"/>
          <p:cNvSpPr/>
          <p:nvPr/>
        </p:nvSpPr>
        <p:spPr>
          <a:xfrm>
            <a:off x="7926071" y="5189538"/>
            <a:ext cx="1" cy="30480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1" name="Line 30"/>
          <p:cNvSpPr/>
          <p:nvPr/>
        </p:nvSpPr>
        <p:spPr>
          <a:xfrm>
            <a:off x="5181600" y="5334000"/>
            <a:ext cx="6096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2" name="Line 31"/>
          <p:cNvSpPr/>
          <p:nvPr/>
        </p:nvSpPr>
        <p:spPr>
          <a:xfrm>
            <a:off x="6400800" y="5343208"/>
            <a:ext cx="609600" cy="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3" name="Line 32"/>
          <p:cNvSpPr/>
          <p:nvPr/>
        </p:nvSpPr>
        <p:spPr>
          <a:xfrm>
            <a:off x="8991600" y="5335271"/>
            <a:ext cx="838200" cy="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4" name="Line 33"/>
          <p:cNvSpPr/>
          <p:nvPr/>
        </p:nvSpPr>
        <p:spPr>
          <a:xfrm>
            <a:off x="7924800" y="5343208"/>
            <a:ext cx="304800" cy="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5" name="Line 34"/>
          <p:cNvSpPr/>
          <p:nvPr/>
        </p:nvSpPr>
        <p:spPr>
          <a:xfrm>
            <a:off x="6096000" y="5113338"/>
            <a:ext cx="0" cy="45720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6" name="Line 35"/>
          <p:cNvSpPr/>
          <p:nvPr/>
        </p:nvSpPr>
        <p:spPr>
          <a:xfrm>
            <a:off x="9505102" y="3552985"/>
            <a:ext cx="0" cy="45720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7" name="Line 36"/>
          <p:cNvSpPr/>
          <p:nvPr/>
        </p:nvSpPr>
        <p:spPr>
          <a:xfrm>
            <a:off x="9831070" y="5189538"/>
            <a:ext cx="1" cy="30480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8" name="Line 37"/>
          <p:cNvSpPr/>
          <p:nvPr/>
        </p:nvSpPr>
        <p:spPr>
          <a:xfrm>
            <a:off x="7011671" y="5189538"/>
            <a:ext cx="1" cy="30480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9" name="Line 38"/>
          <p:cNvSpPr/>
          <p:nvPr/>
        </p:nvSpPr>
        <p:spPr>
          <a:xfrm>
            <a:off x="5182871" y="5189538"/>
            <a:ext cx="1" cy="30480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0" name="Line 39"/>
          <p:cNvSpPr/>
          <p:nvPr/>
        </p:nvSpPr>
        <p:spPr>
          <a:xfrm>
            <a:off x="4116071" y="5199063"/>
            <a:ext cx="1" cy="30480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1" name="Line 40"/>
          <p:cNvSpPr/>
          <p:nvPr/>
        </p:nvSpPr>
        <p:spPr>
          <a:xfrm flipH="1">
            <a:off x="2211070" y="5199063"/>
            <a:ext cx="1" cy="304801"/>
          </a:xfrm>
          <a:prstGeom prst="line">
            <a:avLst/>
          </a:prstGeom>
          <a:ln w="28575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2" name="Line 41"/>
          <p:cNvSpPr/>
          <p:nvPr/>
        </p:nvSpPr>
        <p:spPr>
          <a:xfrm>
            <a:off x="5029201" y="3970338"/>
            <a:ext cx="1939925" cy="1"/>
          </a:xfrm>
          <a:prstGeom prst="line">
            <a:avLst/>
          </a:prstGeom>
          <a:ln w="28575">
            <a:solidFill>
              <a:srgbClr val="1F49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3" name="Line 42"/>
          <p:cNvSpPr/>
          <p:nvPr/>
        </p:nvSpPr>
        <p:spPr>
          <a:xfrm>
            <a:off x="8285902" y="4010185"/>
            <a:ext cx="2057400" cy="1"/>
          </a:xfrm>
          <a:prstGeom prst="line">
            <a:avLst/>
          </a:prstGeom>
          <a:ln w="28575">
            <a:solidFill>
              <a:srgbClr val="1F49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4" name="Text Box 43"/>
          <p:cNvSpPr txBox="1"/>
          <p:nvPr/>
        </p:nvSpPr>
        <p:spPr>
          <a:xfrm>
            <a:off x="2052636" y="4208091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Q</a:t>
            </a:r>
            <a:r>
              <a:rPr sz="2000" baseline="-25000" dirty="0"/>
              <a:t>1</a:t>
            </a:r>
          </a:p>
        </p:txBody>
      </p:sp>
      <p:sp>
        <p:nvSpPr>
          <p:cNvPr id="755" name="Text Box 44"/>
          <p:cNvSpPr txBox="1"/>
          <p:nvPr/>
        </p:nvSpPr>
        <p:spPr>
          <a:xfrm>
            <a:off x="2738436" y="4208091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Q</a:t>
            </a:r>
            <a:r>
              <a:rPr sz="2000" baseline="-25000" dirty="0"/>
              <a:t>2</a:t>
            </a:r>
          </a:p>
        </p:txBody>
      </p:sp>
      <p:sp>
        <p:nvSpPr>
          <p:cNvPr id="756" name="Text Box 45"/>
          <p:cNvSpPr txBox="1"/>
          <p:nvPr/>
        </p:nvSpPr>
        <p:spPr>
          <a:xfrm>
            <a:off x="3119436" y="4208091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Q</a:t>
            </a:r>
            <a:r>
              <a:rPr sz="2000" baseline="-25000" dirty="0"/>
              <a:t>3</a:t>
            </a:r>
          </a:p>
        </p:txBody>
      </p:sp>
      <p:sp>
        <p:nvSpPr>
          <p:cNvPr id="757" name="Text Box 46"/>
          <p:cNvSpPr txBox="1"/>
          <p:nvPr/>
        </p:nvSpPr>
        <p:spPr>
          <a:xfrm>
            <a:off x="5410200" y="4198937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Q</a:t>
            </a:r>
            <a:r>
              <a:rPr sz="2000" baseline="-25000"/>
              <a:t>1</a:t>
            </a:r>
          </a:p>
        </p:txBody>
      </p:sp>
      <p:sp>
        <p:nvSpPr>
          <p:cNvPr id="758" name="Text Box 47"/>
          <p:cNvSpPr txBox="1"/>
          <p:nvPr/>
        </p:nvSpPr>
        <p:spPr>
          <a:xfrm>
            <a:off x="5791200" y="4198937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Q</a:t>
            </a:r>
            <a:r>
              <a:rPr sz="2000" baseline="-25000"/>
              <a:t>2</a:t>
            </a:r>
          </a:p>
        </p:txBody>
      </p:sp>
      <p:sp>
        <p:nvSpPr>
          <p:cNvPr id="759" name="Text Box 48"/>
          <p:cNvSpPr txBox="1"/>
          <p:nvPr/>
        </p:nvSpPr>
        <p:spPr>
          <a:xfrm>
            <a:off x="6172200" y="4198937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Q</a:t>
            </a:r>
            <a:r>
              <a:rPr sz="2000" baseline="-25000"/>
              <a:t>3</a:t>
            </a:r>
          </a:p>
        </p:txBody>
      </p:sp>
      <p:sp>
        <p:nvSpPr>
          <p:cNvPr id="760" name="Text Box 49"/>
          <p:cNvSpPr txBox="1"/>
          <p:nvPr/>
        </p:nvSpPr>
        <p:spPr>
          <a:xfrm>
            <a:off x="8438302" y="4162584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Q</a:t>
            </a:r>
            <a:r>
              <a:rPr sz="2000" baseline="-25000"/>
              <a:t>1</a:t>
            </a:r>
          </a:p>
        </p:txBody>
      </p:sp>
      <p:sp>
        <p:nvSpPr>
          <p:cNvPr id="761" name="Text Box 50"/>
          <p:cNvSpPr txBox="1"/>
          <p:nvPr/>
        </p:nvSpPr>
        <p:spPr>
          <a:xfrm>
            <a:off x="8895502" y="4162584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Q</a:t>
            </a:r>
            <a:r>
              <a:rPr sz="2000" baseline="-25000"/>
              <a:t>2</a:t>
            </a:r>
          </a:p>
        </p:txBody>
      </p:sp>
      <p:sp>
        <p:nvSpPr>
          <p:cNvPr id="762" name="Text Box 51"/>
          <p:cNvSpPr txBox="1"/>
          <p:nvPr/>
        </p:nvSpPr>
        <p:spPr>
          <a:xfrm>
            <a:off x="9352702" y="4162584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Q</a:t>
            </a:r>
            <a:r>
              <a:rPr sz="2000" baseline="-25000"/>
              <a:t>3</a:t>
            </a:r>
          </a:p>
        </p:txBody>
      </p:sp>
      <p:sp>
        <p:nvSpPr>
          <p:cNvPr id="3" name="Text Box 43">
            <a:extLst>
              <a:ext uri="{FF2B5EF4-FFF2-40B4-BE49-F238E27FC236}">
                <a16:creationId xmlns:a16="http://schemas.microsoft.com/office/drawing/2014/main" id="{A5CDE507-8FA0-E2B4-C333-D22D5F3D1C6A}"/>
              </a:ext>
            </a:extLst>
          </p:cNvPr>
          <p:cNvSpPr txBox="1"/>
          <p:nvPr/>
        </p:nvSpPr>
        <p:spPr>
          <a:xfrm>
            <a:off x="2706977" y="5551144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Q</a:t>
            </a:r>
            <a:r>
              <a:rPr sz="2000" baseline="-25000" dirty="0"/>
              <a:t>1</a:t>
            </a: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A8952675-1ED6-763C-6803-B73F245D6383}"/>
              </a:ext>
            </a:extLst>
          </p:cNvPr>
          <p:cNvSpPr txBox="1"/>
          <p:nvPr/>
        </p:nvSpPr>
        <p:spPr>
          <a:xfrm>
            <a:off x="8346227" y="5576910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Q</a:t>
            </a:r>
            <a:r>
              <a:rPr sz="2000" baseline="-25000" dirty="0"/>
              <a:t>2</a:t>
            </a: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720F2F54-2F79-A269-F105-5B051517E6FF}"/>
              </a:ext>
            </a:extLst>
          </p:cNvPr>
          <p:cNvSpPr txBox="1"/>
          <p:nvPr/>
        </p:nvSpPr>
        <p:spPr>
          <a:xfrm>
            <a:off x="3695419" y="5524492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Q</a:t>
            </a:r>
            <a:r>
              <a:rPr sz="2000" baseline="-25000" dirty="0"/>
              <a:t>3</a:t>
            </a: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6B5D5FD5-405C-FE7D-9252-FBD459152843}"/>
              </a:ext>
            </a:extLst>
          </p:cNvPr>
          <p:cNvSpPr txBox="1"/>
          <p:nvPr/>
        </p:nvSpPr>
        <p:spPr>
          <a:xfrm>
            <a:off x="8089825" y="5593812"/>
            <a:ext cx="41046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Q</a:t>
            </a:r>
            <a:r>
              <a:rPr sz="2000" baseline="-25000" dirty="0"/>
              <a:t>1</a:t>
            </a:r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E1972BF1-622C-3551-5245-9545FCC3CFD9}"/>
              </a:ext>
            </a:extLst>
          </p:cNvPr>
          <p:cNvSpPr txBox="1"/>
          <p:nvPr/>
        </p:nvSpPr>
        <p:spPr>
          <a:xfrm>
            <a:off x="3376965" y="5545120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Q</a:t>
            </a:r>
            <a:r>
              <a:rPr sz="2000" baseline="-25000" dirty="0"/>
              <a:t>2</a:t>
            </a:r>
          </a:p>
        </p:txBody>
      </p:sp>
      <p:sp>
        <p:nvSpPr>
          <p:cNvPr id="8" name="Text Box 45">
            <a:extLst>
              <a:ext uri="{FF2B5EF4-FFF2-40B4-BE49-F238E27FC236}">
                <a16:creationId xmlns:a16="http://schemas.microsoft.com/office/drawing/2014/main" id="{61BE5500-C399-0B1A-906B-7ABB10D9D066}"/>
              </a:ext>
            </a:extLst>
          </p:cNvPr>
          <p:cNvSpPr txBox="1"/>
          <p:nvPr/>
        </p:nvSpPr>
        <p:spPr>
          <a:xfrm>
            <a:off x="8818980" y="5576910"/>
            <a:ext cx="609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Q</a:t>
            </a:r>
            <a:r>
              <a:rPr sz="20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5584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Rectangle 20"/>
          <p:cNvSpPr/>
          <p:nvPr/>
        </p:nvSpPr>
        <p:spPr>
          <a:xfrm>
            <a:off x="5257800" y="4191000"/>
            <a:ext cx="25146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3549"/>
            </a:pPr>
            <a:r>
              <a:rPr dirty="0"/>
              <a:t>Five Number Summary and</a:t>
            </a:r>
            <a:br>
              <a:rPr dirty="0"/>
            </a:br>
            <a:r>
              <a:rPr dirty="0"/>
              <a:t>The Boxplot</a:t>
            </a:r>
          </a:p>
        </p:txBody>
      </p:sp>
      <p:sp>
        <p:nvSpPr>
          <p:cNvPr id="69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133600" y="1828800"/>
            <a:ext cx="8077200" cy="914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900">
                <a:solidFill>
                  <a:srgbClr val="0000FF"/>
                </a:solidFill>
              </a:defRPr>
            </a:pPr>
            <a:r>
              <a:rPr dirty="0">
                <a:solidFill>
                  <a:schemeClr val="accent6"/>
                </a:solidFill>
              </a:rPr>
              <a:t>The Boxplot</a:t>
            </a:r>
            <a:r>
              <a:rPr lang="en-GB" dirty="0">
                <a:solidFill>
                  <a:schemeClr val="accent6"/>
                </a:solidFill>
              </a:rPr>
              <a:t>_</a:t>
            </a:r>
            <a:r>
              <a:rPr dirty="0">
                <a:solidFill>
                  <a:schemeClr val="accent6"/>
                </a:solidFill>
              </a:rPr>
              <a:t> A Graphical display of the data based on the five-number summary:</a:t>
            </a:r>
          </a:p>
        </p:txBody>
      </p:sp>
      <p:sp>
        <p:nvSpPr>
          <p:cNvPr id="696" name="Rectangle 5"/>
          <p:cNvSpPr txBox="1"/>
          <p:nvPr/>
        </p:nvSpPr>
        <p:spPr>
          <a:xfrm>
            <a:off x="2362201" y="3429000"/>
            <a:ext cx="105413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accent6"/>
                </a:solidFill>
              </a:rPr>
              <a:t>Example:</a:t>
            </a:r>
          </a:p>
        </p:txBody>
      </p:sp>
      <p:sp>
        <p:nvSpPr>
          <p:cNvPr id="699" name="Rectangle 8"/>
          <p:cNvSpPr txBox="1"/>
          <p:nvPr/>
        </p:nvSpPr>
        <p:spPr>
          <a:xfrm>
            <a:off x="3086100" y="4286934"/>
            <a:ext cx="6172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25% of data                 25%             25%        25% of data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		        </a:t>
            </a:r>
            <a:r>
              <a:rPr lang="en-GB" dirty="0"/>
              <a:t>               </a:t>
            </a:r>
            <a:r>
              <a:rPr dirty="0"/>
              <a:t>of data          of data	</a:t>
            </a:r>
          </a:p>
        </p:txBody>
      </p:sp>
      <p:sp>
        <p:nvSpPr>
          <p:cNvPr id="700" name="Straight Connector 12"/>
          <p:cNvSpPr/>
          <p:nvPr/>
        </p:nvSpPr>
        <p:spPr>
          <a:xfrm flipH="1">
            <a:off x="2666999" y="4116389"/>
            <a:ext cx="1590" cy="989013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1" name="Straight Connector 14"/>
          <p:cNvSpPr/>
          <p:nvPr/>
        </p:nvSpPr>
        <p:spPr>
          <a:xfrm flipH="1">
            <a:off x="9372601" y="4116389"/>
            <a:ext cx="1589" cy="989013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2" name="Straight Connector 16"/>
          <p:cNvSpPr/>
          <p:nvPr/>
        </p:nvSpPr>
        <p:spPr>
          <a:xfrm>
            <a:off x="2666999" y="4648199"/>
            <a:ext cx="2590802" cy="1590"/>
          </a:xfrm>
          <a:prstGeom prst="line">
            <a:avLst/>
          </a:prstGeom>
          <a:ln w="25400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3" name="Straight Connector 17"/>
          <p:cNvSpPr/>
          <p:nvPr/>
        </p:nvSpPr>
        <p:spPr>
          <a:xfrm>
            <a:off x="7772400" y="4648201"/>
            <a:ext cx="1600200" cy="1589"/>
          </a:xfrm>
          <a:prstGeom prst="line">
            <a:avLst/>
          </a:prstGeom>
          <a:ln w="25400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4" name="Straight Connector 22"/>
          <p:cNvSpPr/>
          <p:nvPr/>
        </p:nvSpPr>
        <p:spPr>
          <a:xfrm flipH="1">
            <a:off x="6704013" y="4192588"/>
            <a:ext cx="3176" cy="838201"/>
          </a:xfrm>
          <a:prstGeom prst="line">
            <a:avLst/>
          </a:prstGeom>
          <a:ln w="25400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537421-3F9C-4ECE-9A6F-C74BE7DBA3FE}"/>
                  </a:ext>
                </a:extLst>
              </p:cNvPr>
              <p:cNvSpPr txBox="1"/>
              <p:nvPr/>
            </p:nvSpPr>
            <p:spPr>
              <a:xfrm>
                <a:off x="2286001" y="2876591"/>
                <a:ext cx="77692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𝑚𝑖𝑛𝑖𝑚𝑢𝑚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𝑀𝑒𝑑𝑖𝑎𝑛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𝑚𝑎𝑥𝑖𝑚𝑢𝑚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537421-3F9C-4ECE-9A6F-C74BE7DBA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1" y="2876591"/>
                <a:ext cx="7769221" cy="461665"/>
              </a:xfrm>
              <a:prstGeom prst="rect">
                <a:avLst/>
              </a:prstGeom>
              <a:blipFill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FC6DA9-6D92-4689-95DE-547E984931D2}"/>
                  </a:ext>
                </a:extLst>
              </p:cNvPr>
              <p:cNvSpPr txBox="1"/>
              <p:nvPr/>
            </p:nvSpPr>
            <p:spPr>
              <a:xfrm>
                <a:off x="2362201" y="5186569"/>
                <a:ext cx="8708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𝑚𝑖𝑛𝑖𝑚𝑢𝑚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𝑀𝑒𝑑𝑖𝑎𝑛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𝑚𝑎𝑥𝑖𝑚𝑢𝑚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FC6DA9-6D92-4689-95DE-547E9849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1" y="5186569"/>
                <a:ext cx="8708409" cy="461665"/>
              </a:xfrm>
              <a:prstGeom prst="rect">
                <a:avLst/>
              </a:prstGeom>
              <a:blipFill>
                <a:blip r:embed="rId4"/>
                <a:stretch>
                  <a:fillRect l="-210" b="-11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377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46E3-63D8-0548-BBC8-BF73D8B8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1537C6-E59C-5A46-83A7-32C31AFF1A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b="1" dirty="0"/>
                  <a:t>Minimum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/>
                  <a:t> or 0</a:t>
                </a:r>
                <a:r>
                  <a:rPr lang="en-GB" b="1" baseline="30000" dirty="0"/>
                  <a:t>th</a:t>
                </a:r>
                <a:r>
                  <a:rPr lang="en-GB" b="1" dirty="0"/>
                  <a:t> percentile)</a:t>
                </a:r>
                <a:r>
                  <a:rPr lang="en-GB" dirty="0"/>
                  <a:t>: the lowest data point excluding any outliers.</a:t>
                </a:r>
              </a:p>
              <a:p>
                <a:r>
                  <a:rPr lang="en-GB" b="1" dirty="0"/>
                  <a:t>Maximum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GB" b="1" dirty="0"/>
                  <a:t> or 100</a:t>
                </a:r>
                <a:r>
                  <a:rPr lang="en-GB" b="1" baseline="30000" dirty="0"/>
                  <a:t>th</a:t>
                </a:r>
                <a:r>
                  <a:rPr lang="en-GB" b="1" dirty="0"/>
                  <a:t> percentile)</a:t>
                </a:r>
                <a:r>
                  <a:rPr lang="en-GB" dirty="0"/>
                  <a:t>: the largest data point excluding any outliers.</a:t>
                </a:r>
              </a:p>
              <a:p>
                <a:r>
                  <a:rPr lang="en-GB" b="1" dirty="0"/>
                  <a:t>Median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b="1" dirty="0"/>
                  <a:t> or 50</a:t>
                </a:r>
                <a:r>
                  <a:rPr lang="en-GB" b="1" baseline="30000" dirty="0"/>
                  <a:t>th</a:t>
                </a:r>
                <a:r>
                  <a:rPr lang="en-GB" b="1" dirty="0"/>
                  <a:t> percentile)</a:t>
                </a:r>
                <a:r>
                  <a:rPr lang="en-GB" dirty="0"/>
                  <a:t>: the middle value of the dataset.</a:t>
                </a:r>
              </a:p>
              <a:p>
                <a:r>
                  <a:rPr lang="en-GB" b="1" dirty="0"/>
                  <a:t>First quartile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b="1" dirty="0"/>
                  <a:t> or 25</a:t>
                </a:r>
                <a:r>
                  <a:rPr lang="en-GB" b="1" baseline="30000" dirty="0"/>
                  <a:t>th</a:t>
                </a:r>
                <a:r>
                  <a:rPr lang="en-GB" b="1" dirty="0"/>
                  <a:t> percentile)</a:t>
                </a:r>
                <a:r>
                  <a:rPr lang="en-GB" dirty="0"/>
                  <a:t>: also known as the </a:t>
                </a:r>
                <a:r>
                  <a:rPr lang="en-GB" i="1" dirty="0"/>
                  <a:t>lower quartile</a:t>
                </a:r>
                <a:r>
                  <a:rPr lang="en-GB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is the median of the lower half of the dataset.</a:t>
                </a:r>
              </a:p>
              <a:p>
                <a:r>
                  <a:rPr lang="en-GB" b="1" dirty="0"/>
                  <a:t>Third quartile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b="1" dirty="0"/>
                  <a:t> or 75</a:t>
                </a:r>
                <a:r>
                  <a:rPr lang="en-GB" b="1" baseline="30000" dirty="0"/>
                  <a:t>th</a:t>
                </a:r>
                <a:r>
                  <a:rPr lang="en-GB" b="1" dirty="0"/>
                  <a:t> percentile)</a:t>
                </a:r>
                <a:r>
                  <a:rPr lang="en-GB" dirty="0"/>
                  <a:t>: also known as the </a:t>
                </a:r>
                <a:r>
                  <a:rPr lang="en-GB" i="1" dirty="0"/>
                  <a:t>upper quartile</a:t>
                </a:r>
                <a:r>
                  <a:rPr lang="en-GB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is the median of the upper half of the dataset.</a:t>
                </a:r>
                <a:r>
                  <a:rPr lang="en-GB" baseline="30000" dirty="0">
                    <a:hlinkClick r:id="rId3"/>
                  </a:rPr>
                  <a:t>[4]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1537C6-E59C-5A46-83A7-32C31AFF1A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776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Rectangle 2"/>
          <p:cNvSpPr txBox="1">
            <a:spLocks noGrp="1"/>
          </p:cNvSpPr>
          <p:nvPr>
            <p:ph type="title"/>
          </p:nvPr>
        </p:nvSpPr>
        <p:spPr>
          <a:xfrm>
            <a:off x="914400" y="647700"/>
            <a:ext cx="8077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66344">
              <a:defRPr sz="1989"/>
            </a:pPr>
            <a:r>
              <a:rPr sz="2800"/>
              <a:t>Five Number Summary:</a:t>
            </a:r>
            <a:br>
              <a:rPr sz="2800"/>
            </a:br>
            <a:r>
              <a:rPr sz="2800"/>
              <a:t>Shape of Boxplots</a:t>
            </a:r>
          </a:p>
        </p:txBody>
      </p:sp>
      <p:sp>
        <p:nvSpPr>
          <p:cNvPr id="708" name="Rectangle 3"/>
          <p:cNvSpPr txBox="1">
            <a:spLocks noGrp="1"/>
          </p:cNvSpPr>
          <p:nvPr>
            <p:ph type="body" idx="1"/>
          </p:nvPr>
        </p:nvSpPr>
        <p:spPr>
          <a:xfrm>
            <a:off x="1922869" y="1752600"/>
            <a:ext cx="8708408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defRPr sz="2400"/>
            </a:pPr>
            <a:r>
              <a:rPr dirty="0"/>
              <a:t>If data are symmetric around the median then the box and central line are centered between the endpoints</a:t>
            </a:r>
          </a:p>
          <a:p>
            <a:pPr>
              <a:lnSpc>
                <a:spcPct val="7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defRPr sz="2400"/>
            </a:pPr>
            <a:endParaRPr dirty="0"/>
          </a:p>
          <a:p>
            <a:pPr>
              <a:lnSpc>
                <a:spcPct val="90000"/>
              </a:lnSpc>
              <a:defRPr sz="2400"/>
            </a:pPr>
            <a:endParaRPr dirty="0"/>
          </a:p>
          <a:p>
            <a:pPr>
              <a:lnSpc>
                <a:spcPct val="90000"/>
              </a:lnSpc>
              <a:defRPr sz="2400"/>
            </a:pPr>
            <a:endParaRPr dirty="0"/>
          </a:p>
          <a:p>
            <a:pPr>
              <a:lnSpc>
                <a:spcPct val="70000"/>
              </a:lnSpc>
              <a:defRPr sz="2400"/>
            </a:pPr>
            <a:endParaRPr dirty="0"/>
          </a:p>
          <a:p>
            <a:pPr>
              <a:spcBef>
                <a:spcPts val="500"/>
              </a:spcBef>
              <a:defRPr sz="2400"/>
            </a:pPr>
            <a:r>
              <a:rPr dirty="0"/>
              <a:t>A Boxplot can be shown in either a vertical or horizontal orientation</a:t>
            </a:r>
          </a:p>
        </p:txBody>
      </p:sp>
      <p:pic>
        <p:nvPicPr>
          <p:cNvPr id="709" name="Object 4" descr="Object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9000" y="2947989"/>
            <a:ext cx="5410200" cy="1319213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Rectangle 6"/>
          <p:cNvSpPr/>
          <p:nvPr/>
        </p:nvSpPr>
        <p:spPr>
          <a:xfrm>
            <a:off x="3047999" y="2971800"/>
            <a:ext cx="6239219" cy="1676400"/>
          </a:xfrm>
          <a:prstGeom prst="rect">
            <a:avLst/>
          </a:prstGeom>
          <a:ln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AA0622-BBEE-4AE8-B86D-1533229638EF}"/>
                  </a:ext>
                </a:extLst>
              </p:cNvPr>
              <p:cNvSpPr txBox="1"/>
              <p:nvPr/>
            </p:nvSpPr>
            <p:spPr>
              <a:xfrm>
                <a:off x="2209800" y="4060180"/>
                <a:ext cx="8708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𝑚𝑖𝑛𝑖𝑚𝑢𝑚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𝑀𝑒𝑑𝑖𝑎𝑛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𝑚𝑎𝑥𝑖𝑚𝑢𝑚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AA0622-BBEE-4AE8-B86D-153322963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060180"/>
                <a:ext cx="8708409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709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Rectangle 2"/>
          <p:cNvSpPr txBox="1">
            <a:spLocks noGrp="1"/>
          </p:cNvSpPr>
          <p:nvPr>
            <p:ph type="title"/>
          </p:nvPr>
        </p:nvSpPr>
        <p:spPr>
          <a:xfrm>
            <a:off x="2590800" y="914400"/>
            <a:ext cx="7620000" cy="68580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rPr dirty="0"/>
              <a:t>Boxplot Example</a:t>
            </a:r>
          </a:p>
        </p:txBody>
      </p:sp>
      <p:sp>
        <p:nvSpPr>
          <p:cNvPr id="765" name="Rectangle 3"/>
          <p:cNvSpPr txBox="1">
            <a:spLocks noGrp="1"/>
          </p:cNvSpPr>
          <p:nvPr>
            <p:ph type="body" idx="1"/>
          </p:nvPr>
        </p:nvSpPr>
        <p:spPr>
          <a:xfrm>
            <a:off x="1752600" y="1828800"/>
            <a:ext cx="8458200" cy="4356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2039" indent="-312039" defTabSz="832104">
              <a:spcBef>
                <a:spcPts val="600"/>
              </a:spcBef>
              <a:defRPr sz="2912"/>
            </a:pPr>
            <a:r>
              <a:rPr dirty="0"/>
              <a:t>Below is a Boxplot for the following data:</a:t>
            </a:r>
          </a:p>
          <a:p>
            <a:pPr marL="312039" indent="-312039" defTabSz="832104">
              <a:spcBef>
                <a:spcPts val="600"/>
              </a:spcBef>
              <a:buNone/>
              <a:defRPr sz="2912"/>
            </a:pPr>
            <a:br>
              <a:rPr dirty="0"/>
            </a:br>
            <a:br>
              <a:rPr dirty="0"/>
            </a:br>
            <a:r>
              <a:rPr dirty="0"/>
              <a:t>  0    2     2      2     3     3     4     5     5    9    27</a:t>
            </a:r>
          </a:p>
          <a:p>
            <a:pPr marL="312039" indent="-312039" defTabSz="832104">
              <a:lnSpc>
                <a:spcPct val="80000"/>
              </a:lnSpc>
              <a:spcBef>
                <a:spcPts val="600"/>
              </a:spcBef>
              <a:defRPr sz="2912"/>
            </a:pPr>
            <a:endParaRPr dirty="0"/>
          </a:p>
          <a:p>
            <a:pPr marL="312039" indent="-312039" defTabSz="832104">
              <a:lnSpc>
                <a:spcPct val="80000"/>
              </a:lnSpc>
              <a:spcBef>
                <a:spcPts val="600"/>
              </a:spcBef>
              <a:defRPr sz="2912"/>
            </a:pPr>
            <a:endParaRPr dirty="0"/>
          </a:p>
          <a:p>
            <a:pPr marL="312039" indent="-312039" defTabSz="832104">
              <a:lnSpc>
                <a:spcPct val="80000"/>
              </a:lnSpc>
              <a:spcBef>
                <a:spcPts val="600"/>
              </a:spcBef>
              <a:defRPr sz="2912"/>
            </a:pPr>
            <a:endParaRPr dirty="0"/>
          </a:p>
          <a:p>
            <a:pPr marL="312039" indent="-312039" defTabSz="832104">
              <a:lnSpc>
                <a:spcPct val="80000"/>
              </a:lnSpc>
              <a:spcBef>
                <a:spcPts val="600"/>
              </a:spcBef>
              <a:defRPr sz="2912"/>
            </a:pPr>
            <a:endParaRPr dirty="0"/>
          </a:p>
          <a:p>
            <a:pPr marL="312039" indent="-312039" defTabSz="832104">
              <a:spcBef>
                <a:spcPts val="600"/>
              </a:spcBef>
              <a:defRPr sz="1274"/>
            </a:pPr>
            <a:endParaRPr dirty="0"/>
          </a:p>
          <a:p>
            <a:pPr marL="312039" indent="-312039" defTabSz="832104">
              <a:spcBef>
                <a:spcPts val="600"/>
              </a:spcBef>
              <a:defRPr sz="2912"/>
            </a:pPr>
            <a:r>
              <a:rPr dirty="0"/>
              <a:t>The data are right skewed, as the plot depicts</a:t>
            </a:r>
          </a:p>
        </p:txBody>
      </p:sp>
      <p:pic>
        <p:nvPicPr>
          <p:cNvPr id="766" name="Object 4" descr="Object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6500" y="3733801"/>
            <a:ext cx="7086600" cy="2363789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Oval 7"/>
          <p:cNvSpPr/>
          <p:nvPr/>
        </p:nvSpPr>
        <p:spPr>
          <a:xfrm>
            <a:off x="2224454" y="3034491"/>
            <a:ext cx="533400" cy="804665"/>
          </a:xfrm>
          <a:prstGeom prst="ellipse">
            <a:avLst/>
          </a:prstGeom>
          <a:ln w="15875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770" name="Oval 8"/>
          <p:cNvSpPr/>
          <p:nvPr/>
        </p:nvSpPr>
        <p:spPr>
          <a:xfrm>
            <a:off x="3538904" y="3127832"/>
            <a:ext cx="533400" cy="804665"/>
          </a:xfrm>
          <a:prstGeom prst="ellipse">
            <a:avLst/>
          </a:prstGeom>
          <a:ln w="15875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771" name="Oval 9"/>
          <p:cNvSpPr/>
          <p:nvPr/>
        </p:nvSpPr>
        <p:spPr>
          <a:xfrm>
            <a:off x="5480776" y="3107235"/>
            <a:ext cx="669033" cy="715517"/>
          </a:xfrm>
          <a:prstGeom prst="ellipse">
            <a:avLst/>
          </a:prstGeom>
          <a:ln w="15875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772" name="Oval 10"/>
          <p:cNvSpPr/>
          <p:nvPr/>
        </p:nvSpPr>
        <p:spPr>
          <a:xfrm>
            <a:off x="7438204" y="3040867"/>
            <a:ext cx="693441" cy="800100"/>
          </a:xfrm>
          <a:prstGeom prst="ellipse">
            <a:avLst/>
          </a:prstGeom>
          <a:ln w="15875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773" name="Oval 11"/>
          <p:cNvSpPr/>
          <p:nvPr/>
        </p:nvSpPr>
        <p:spPr>
          <a:xfrm>
            <a:off x="8750770" y="3062800"/>
            <a:ext cx="840905" cy="800100"/>
          </a:xfrm>
          <a:prstGeom prst="ellipse">
            <a:avLst/>
          </a:prstGeom>
          <a:ln w="15875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FD6F98-7714-4C86-BD2D-0B8E2D3F1ED3}"/>
                  </a:ext>
                </a:extLst>
              </p:cNvPr>
              <p:cNvSpPr txBox="1"/>
              <p:nvPr/>
            </p:nvSpPr>
            <p:spPr>
              <a:xfrm>
                <a:off x="1873997" y="2389358"/>
                <a:ext cx="8708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𝑚𝑖𝑛𝑖𝑚𝑢𝑚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𝑀𝑒𝑑𝑖𝑎𝑛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𝑚𝑎𝑥𝑖𝑚𝑢𝑚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FD6F98-7714-4C86-BD2D-0B8E2D3F1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97" y="2389358"/>
                <a:ext cx="8708409" cy="461665"/>
              </a:xfrm>
              <a:prstGeom prst="rect">
                <a:avLst/>
              </a:prstGeom>
              <a:blipFill>
                <a:blip r:embed="rId3"/>
                <a:stretch>
                  <a:fillRect l="-140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91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9E08-B2E7-2746-A879-C98E7654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90"/>
            <a:ext cx="10515600" cy="1325563"/>
          </a:xfrm>
        </p:spPr>
        <p:txBody>
          <a:bodyPr/>
          <a:lstStyle/>
          <a:p>
            <a:r>
              <a:rPr lang="en-US" dirty="0"/>
              <a:t>Download SPSS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58D1C-B2ED-A647-A6BD-9E56C19DDBEF}"/>
              </a:ext>
            </a:extLst>
          </p:cNvPr>
          <p:cNvSpPr/>
          <p:nvPr/>
        </p:nvSpPr>
        <p:spPr>
          <a:xfrm>
            <a:off x="1127596" y="2285747"/>
            <a:ext cx="9802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Lato Extended"/>
              </a:rPr>
              <a:t>To download SPSS software programme on your laptops or desktops at home, follow the link below:</a:t>
            </a:r>
          </a:p>
          <a:p>
            <a:r>
              <a:rPr lang="en-GB" sz="2400" dirty="0">
                <a:solidFill>
                  <a:srgbClr val="071D49"/>
                </a:solidFill>
                <a:latin typeface="Lato Extended"/>
              </a:rPr>
              <a:t> </a:t>
            </a:r>
          </a:p>
          <a:p>
            <a:r>
              <a:rPr lang="en-GB" sz="2400" u="sng" dirty="0">
                <a:solidFill>
                  <a:schemeClr val="accent6"/>
                </a:solidFill>
                <a:latin typeface="Lato Extended"/>
              </a:rPr>
              <a:t>https://</a:t>
            </a:r>
            <a:r>
              <a:rPr lang="en-GB" sz="2400" u="sng" dirty="0" err="1">
                <a:solidFill>
                  <a:schemeClr val="accent6"/>
                </a:solidFill>
                <a:latin typeface="Lato Extended"/>
              </a:rPr>
              <a:t>web.anglia.ac.uk</a:t>
            </a:r>
            <a:r>
              <a:rPr lang="en-GB" sz="2400" u="sng" dirty="0">
                <a:solidFill>
                  <a:schemeClr val="accent6"/>
                </a:solidFill>
                <a:latin typeface="Lato Extended"/>
              </a:rPr>
              <a:t>/it/students/software/</a:t>
            </a:r>
            <a:r>
              <a:rPr lang="en-GB" sz="2400" u="sng" dirty="0" err="1">
                <a:solidFill>
                  <a:schemeClr val="accent6"/>
                </a:solidFill>
                <a:latin typeface="Lato Extended"/>
              </a:rPr>
              <a:t>spss</a:t>
            </a:r>
            <a:r>
              <a:rPr lang="en-GB" sz="2400" u="sng" dirty="0">
                <a:solidFill>
                  <a:schemeClr val="accent6"/>
                </a:solidFill>
                <a:latin typeface="Lato Extended"/>
              </a:rPr>
              <a:t>/</a:t>
            </a:r>
            <a:br>
              <a:rPr lang="en-GB" sz="2400" dirty="0">
                <a:solidFill>
                  <a:schemeClr val="accent6"/>
                </a:solidFill>
              </a:rPr>
            </a:b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EE563-2815-5E45-8E7F-932B622D31A9}"/>
              </a:ext>
            </a:extLst>
          </p:cNvPr>
          <p:cNvSpPr txBox="1"/>
          <p:nvPr/>
        </p:nvSpPr>
        <p:spPr>
          <a:xfrm>
            <a:off x="1127596" y="4906255"/>
            <a:ext cx="562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Please download before next lecture!</a:t>
            </a:r>
          </a:p>
        </p:txBody>
      </p:sp>
    </p:spTree>
    <p:extLst>
      <p:ext uri="{BB962C8B-B14F-4D97-AF65-F5344CB8AC3E}">
        <p14:creationId xmlns:p14="http://schemas.microsoft.com/office/powerpoint/2010/main" val="183201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ectangle 2"/>
          <p:cNvSpPr txBox="1">
            <a:spLocks noGrp="1"/>
          </p:cNvSpPr>
          <p:nvPr>
            <p:ph type="title"/>
          </p:nvPr>
        </p:nvSpPr>
        <p:spPr>
          <a:xfrm>
            <a:off x="475414" y="291730"/>
            <a:ext cx="7772400" cy="990600"/>
          </a:xfrm>
          <a:prstGeom prst="rect">
            <a:avLst/>
          </a:prstGeom>
        </p:spPr>
        <p:txBody>
          <a:bodyPr/>
          <a:lstStyle>
            <a:lvl1pPr defTabSz="777240">
              <a:lnSpc>
                <a:spcPct val="80000"/>
              </a:lnSpc>
              <a:defRPr sz="2380"/>
            </a:lvl1pPr>
          </a:lstStyle>
          <a:p>
            <a:r>
              <a:rPr dirty="0"/>
              <a:t>Shape of a Distribution  --  Kurtosis measures how sharply the curve rises approaching the center of the distribution)</a:t>
            </a:r>
          </a:p>
        </p:txBody>
      </p:sp>
      <p:sp>
        <p:nvSpPr>
          <p:cNvPr id="585" name="Rectangle 11"/>
          <p:cNvSpPr txBox="1"/>
          <p:nvPr/>
        </p:nvSpPr>
        <p:spPr>
          <a:xfrm>
            <a:off x="6303962" y="3556001"/>
            <a:ext cx="153888" cy="36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</a:t>
            </a:r>
          </a:p>
        </p:txBody>
      </p:sp>
      <p:sp>
        <p:nvSpPr>
          <p:cNvPr id="586" name="Rectangle 41"/>
          <p:cNvSpPr txBox="1"/>
          <p:nvPr/>
        </p:nvSpPr>
        <p:spPr>
          <a:xfrm>
            <a:off x="8218152" y="2133601"/>
            <a:ext cx="2039020" cy="920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Sharper Peak</a:t>
            </a:r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Than Bell-Shaped</a:t>
            </a:r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(Kurtosis &gt; 0)</a:t>
            </a:r>
          </a:p>
        </p:txBody>
      </p:sp>
      <p:sp>
        <p:nvSpPr>
          <p:cNvPr id="587" name="Rectangle 42"/>
          <p:cNvSpPr txBox="1"/>
          <p:nvPr/>
        </p:nvSpPr>
        <p:spPr>
          <a:xfrm>
            <a:off x="8598242" y="4572001"/>
            <a:ext cx="1570943" cy="920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Flatter Than</a:t>
            </a:r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Bell-Shaped</a:t>
            </a:r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(Kurtosis &lt; 0)</a:t>
            </a:r>
          </a:p>
        </p:txBody>
      </p:sp>
      <p:sp>
        <p:nvSpPr>
          <p:cNvPr id="588" name="Rectangle 43"/>
          <p:cNvSpPr txBox="1"/>
          <p:nvPr/>
        </p:nvSpPr>
        <p:spPr>
          <a:xfrm>
            <a:off x="8522042" y="3657600"/>
            <a:ext cx="1570943" cy="643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Bell-Shaped</a:t>
            </a:r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(Kurtosis = 0)</a:t>
            </a:r>
          </a:p>
        </p:txBody>
      </p:sp>
      <p:pic>
        <p:nvPicPr>
          <p:cNvPr id="589" name="Picture 4" descr="Picture 4"/>
          <p:cNvPicPr>
            <a:picLocks noChangeAspect="1"/>
          </p:cNvPicPr>
          <p:nvPr/>
        </p:nvPicPr>
        <p:blipFill>
          <a:blip r:embed="rId2"/>
          <a:srcRect l="29167" t="26666" r="30208" b="24999"/>
          <a:stretch>
            <a:fillRect/>
          </a:stretch>
        </p:blipFill>
        <p:spPr>
          <a:xfrm>
            <a:off x="1322452" y="1693860"/>
            <a:ext cx="6410327" cy="4766653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traight Arrow Connector 33"/>
          <p:cNvSpPr/>
          <p:nvPr/>
        </p:nvSpPr>
        <p:spPr>
          <a:xfrm flipH="1">
            <a:off x="7638213" y="2537434"/>
            <a:ext cx="609601" cy="87313"/>
          </a:xfrm>
          <a:prstGeom prst="line">
            <a:avLst/>
          </a:prstGeom>
          <a:ln w="38100">
            <a:solidFill>
              <a:srgbClr val="00B0F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1" name="Straight Arrow Connector 35"/>
          <p:cNvSpPr/>
          <p:nvPr/>
        </p:nvSpPr>
        <p:spPr>
          <a:xfrm flipH="1" flipV="1">
            <a:off x="7732779" y="3803635"/>
            <a:ext cx="533401" cy="185738"/>
          </a:xfrm>
          <a:prstGeom prst="line">
            <a:avLst/>
          </a:prstGeom>
          <a:ln w="381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2" name="Straight Arrow Connector 39"/>
          <p:cNvSpPr/>
          <p:nvPr/>
        </p:nvSpPr>
        <p:spPr>
          <a:xfrm flipH="1" flipV="1">
            <a:off x="7705725" y="4870451"/>
            <a:ext cx="609601" cy="293689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B4838-1D18-4DD1-9F5C-F1BDADF46419}"/>
              </a:ext>
            </a:extLst>
          </p:cNvPr>
          <p:cNvSpPr txBox="1"/>
          <p:nvPr/>
        </p:nvSpPr>
        <p:spPr>
          <a:xfrm>
            <a:off x="8975034" y="291730"/>
            <a:ext cx="29437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Kurtosis is a statistical measure used to describe the degree to which data cluster in the tails or the peak of a frequency distribution.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42305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D50B-6670-43C1-8905-70323E90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Leptokurtic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89A2-BDC8-49FB-B29A-3550711DF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4" y="1606964"/>
            <a:ext cx="10515600" cy="4351338"/>
          </a:xfrm>
        </p:spPr>
        <p:txBody>
          <a:bodyPr/>
          <a:lstStyle/>
          <a:p>
            <a:r>
              <a:rPr lang="en-US" dirty="0"/>
              <a:t>Has very long and skinny tails, which suggest there are more chances of outliers. </a:t>
            </a:r>
          </a:p>
          <a:p>
            <a:r>
              <a:rPr lang="en-US" dirty="0"/>
              <a:t>Positive values of kurtosis indicate that distribution is peaked and possesses thick tails. </a:t>
            </a:r>
          </a:p>
          <a:p>
            <a:r>
              <a:rPr lang="en-US" dirty="0"/>
              <a:t>An extreme positive kurtosis indicates a distribution where more of the numbers are located in the tails of the distribution instead of around the mean. </a:t>
            </a:r>
          </a:p>
          <a:p>
            <a:r>
              <a:rPr lang="en-US" dirty="0"/>
              <a:t>But the more relevant issue (especially for investors) is there are occasional extreme outliers that cause this "concentration" appearance.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8368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AC1C-D21E-44C6-82E0-5B67032C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Platykurtic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DD723-B2B4-4EF5-9A33-10235E78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 lower tail and stretched around center tails </a:t>
            </a:r>
          </a:p>
          <a:p>
            <a:r>
              <a:rPr lang="en-US" dirty="0"/>
              <a:t>This suggest that most of the data points are present in high proximity with mean. </a:t>
            </a:r>
          </a:p>
          <a:p>
            <a:r>
              <a:rPr lang="en-US" dirty="0"/>
              <a:t>A platykurtic distribution is flatter (less peaked) when compared with the normal distribution.</a:t>
            </a:r>
          </a:p>
          <a:p>
            <a:r>
              <a:rPr lang="en-US" dirty="0"/>
              <a:t>For investors, platykurtic return distributions are stable and predictable, in the sense that there will rarely (if ever) be extreme (outlier) returns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94164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DDED-CB89-41EC-B4AD-2B831DA5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Mesokurtic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E8A6-2EFD-4350-96F9-6BAE31191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Mesokurtic is the same as the normal distribution, </a:t>
            </a:r>
          </a:p>
          <a:p>
            <a:r>
              <a:rPr lang="en-US" dirty="0"/>
              <a:t>Which means kurtosis is near to 0. </a:t>
            </a:r>
          </a:p>
          <a:p>
            <a:r>
              <a:rPr lang="en-US" dirty="0"/>
              <a:t>In Mesokurtic, distributions are moderate in breadth, and curves are a medium peaked height.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22372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3BB-0272-4D3A-A417-65536694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Kurtosis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D3038-D718-43AA-BC0F-8140503E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052"/>
            <a:ext cx="10515600" cy="46713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finance, </a:t>
            </a:r>
            <a:r>
              <a:rPr lang="en-US" dirty="0">
                <a:solidFill>
                  <a:schemeClr val="accent1"/>
                </a:solidFill>
              </a:rPr>
              <a:t>kurtosis is used as a measure of financial risk. 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large kurtosis is associated with a high level of risk </a:t>
            </a:r>
            <a:r>
              <a:rPr lang="en-US" dirty="0"/>
              <a:t>for an investment because it indicates that there are high probabilities of extremely large and extremely small returns. </a:t>
            </a:r>
          </a:p>
          <a:p>
            <a:r>
              <a:rPr lang="en-US" dirty="0"/>
              <a:t>On the other hand, a </a:t>
            </a:r>
            <a:r>
              <a:rPr lang="en-US" dirty="0">
                <a:solidFill>
                  <a:schemeClr val="accent1"/>
                </a:solidFill>
              </a:rPr>
              <a:t>small kurtosis signals a moderate level of risk </a:t>
            </a:r>
            <a:r>
              <a:rPr lang="en-US" dirty="0"/>
              <a:t>because the probabilities of extreme returns are relatively low.</a:t>
            </a:r>
          </a:p>
          <a:p>
            <a:r>
              <a:rPr lang="en-US" dirty="0"/>
              <a:t>For investors, </a:t>
            </a:r>
            <a:r>
              <a:rPr lang="en-US" dirty="0">
                <a:solidFill>
                  <a:schemeClr val="accent1"/>
                </a:solidFill>
              </a:rPr>
              <a:t>high kurtosis of the return distribution implies the investor will experience occasional extreme returns (either positive or negative), </a:t>
            </a:r>
            <a:r>
              <a:rPr lang="en-US" dirty="0"/>
              <a:t>more extreme than the usual + or - 3 standard deviations from the mean that is predicted by the normal distribution of returns. </a:t>
            </a:r>
          </a:p>
          <a:p>
            <a:r>
              <a:rPr lang="en-US" dirty="0"/>
              <a:t>This phenomenon is known as kurtosis risk.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5347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00400"/>
            <a:ext cx="4419600" cy="331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Text Box 3"/>
          <p:cNvSpPr txBox="1"/>
          <p:nvPr/>
        </p:nvSpPr>
        <p:spPr>
          <a:xfrm>
            <a:off x="6705600" y="5943601"/>
            <a:ext cx="2362200" cy="727763"/>
          </a:xfrm>
          <a:prstGeom prst="rect">
            <a:avLst/>
          </a:prstGeom>
          <a:solidFill>
            <a:srgbClr val="FDE0BD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Same center, </a:t>
            </a:r>
          </a:p>
          <a:p>
            <a:pPr algn="ctr">
              <a:lnSpc>
                <a:spcPct val="50000"/>
              </a:lnSpc>
              <a:spcBef>
                <a:spcPts val="1200"/>
              </a:spcBef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different variation</a:t>
            </a:r>
          </a:p>
        </p:txBody>
      </p:sp>
      <p:sp>
        <p:nvSpPr>
          <p:cNvPr id="366" name="Rectangle 5"/>
          <p:cNvSpPr txBox="1">
            <a:spLocks noGrp="1"/>
          </p:cNvSpPr>
          <p:nvPr>
            <p:ph type="title"/>
          </p:nvPr>
        </p:nvSpPr>
        <p:spPr>
          <a:xfrm>
            <a:off x="914403" y="271131"/>
            <a:ext cx="8229600" cy="936317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Measures of Variation</a:t>
            </a:r>
          </a:p>
        </p:txBody>
      </p:sp>
      <p:sp>
        <p:nvSpPr>
          <p:cNvPr id="367" name="Rectangle 17"/>
          <p:cNvSpPr txBox="1"/>
          <p:nvPr/>
        </p:nvSpPr>
        <p:spPr>
          <a:xfrm>
            <a:off x="791513" y="3526823"/>
            <a:ext cx="4114800" cy="230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2671" tIns="42671" rIns="42671" bIns="42671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800080"/>
              </a:buClr>
              <a:buSzPct val="60000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400" dirty="0">
                <a:solidFill>
                  <a:srgbClr val="FFFFFF"/>
                </a:solidFill>
              </a:rPr>
              <a:t>Measures of variation give information on the </a:t>
            </a:r>
            <a:r>
              <a:rPr sz="2400" b="1" dirty="0">
                <a:solidFill>
                  <a:srgbClr val="FFFFFF"/>
                </a:solidFill>
              </a:rPr>
              <a:t>spread </a:t>
            </a:r>
            <a:r>
              <a:rPr sz="2400" dirty="0">
                <a:solidFill>
                  <a:srgbClr val="FFFFFF"/>
                </a:solidFill>
              </a:rPr>
              <a:t>or</a:t>
            </a:r>
            <a:r>
              <a:rPr sz="2400" b="1" dirty="0">
                <a:solidFill>
                  <a:srgbClr val="FFFFFF"/>
                </a:solidFill>
              </a:rPr>
              <a:t> </a:t>
            </a:r>
            <a:r>
              <a:rPr sz="2400" b="1" dirty="0">
                <a:solidFill>
                  <a:srgbClr val="FF0000"/>
                </a:solidFill>
              </a:rPr>
              <a:t>variability</a:t>
            </a:r>
            <a:r>
              <a:rPr sz="2400" dirty="0">
                <a:solidFill>
                  <a:srgbClr val="FFFFFF"/>
                </a:solidFill>
              </a:rPr>
              <a:t> or </a:t>
            </a:r>
            <a:r>
              <a:rPr sz="2400" b="1" dirty="0">
                <a:solidFill>
                  <a:srgbClr val="FF0000"/>
                </a:solidFill>
              </a:rPr>
              <a:t>dispersion</a:t>
            </a:r>
            <a:r>
              <a:rPr sz="2400" dirty="0">
                <a:solidFill>
                  <a:srgbClr val="FFFFFF"/>
                </a:solidFill>
              </a:rPr>
              <a:t> of the data values.</a:t>
            </a:r>
            <a:br>
              <a:rPr sz="2400" dirty="0"/>
            </a:br>
            <a:endParaRPr sz="2400" dirty="0"/>
          </a:p>
        </p:txBody>
      </p:sp>
      <p:grpSp>
        <p:nvGrpSpPr>
          <p:cNvPr id="382" name="Group 23"/>
          <p:cNvGrpSpPr/>
          <p:nvPr/>
        </p:nvGrpSpPr>
        <p:grpSpPr>
          <a:xfrm>
            <a:off x="1632888" y="1207448"/>
            <a:ext cx="8380415" cy="1695922"/>
            <a:chOff x="0" y="0"/>
            <a:chExt cx="8380413" cy="1695921"/>
          </a:xfrm>
        </p:grpSpPr>
        <p:sp>
          <p:nvSpPr>
            <p:cNvPr id="368" name="Line 6"/>
            <p:cNvSpPr/>
            <p:nvPr/>
          </p:nvSpPr>
          <p:spPr>
            <a:xfrm>
              <a:off x="457200" y="685800"/>
              <a:ext cx="6781801" cy="0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Line 8"/>
            <p:cNvSpPr/>
            <p:nvPr/>
          </p:nvSpPr>
          <p:spPr>
            <a:xfrm>
              <a:off x="4267200" y="457200"/>
              <a:ext cx="1" cy="228600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Rectangle 10"/>
            <p:cNvSpPr/>
            <p:nvPr/>
          </p:nvSpPr>
          <p:spPr>
            <a:xfrm>
              <a:off x="3352800" y="0"/>
              <a:ext cx="1828801" cy="366767"/>
            </a:xfrm>
            <a:prstGeom prst="rect">
              <a:avLst/>
            </a:prstGeom>
            <a:solidFill>
              <a:srgbClr val="CCEC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ctr">
                <a:spcBef>
                  <a:spcPts val="1400"/>
                </a:spcBef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>
                  <a:solidFill>
                    <a:srgbClr val="FF0000"/>
                  </a:solidFill>
                </a:rPr>
                <a:t>Variation</a:t>
              </a:r>
            </a:p>
          </p:txBody>
        </p:sp>
        <p:grpSp>
          <p:nvGrpSpPr>
            <p:cNvPr id="373" name="Group 21"/>
            <p:cNvGrpSpPr/>
            <p:nvPr/>
          </p:nvGrpSpPr>
          <p:grpSpPr>
            <a:xfrm>
              <a:off x="4521200" y="685800"/>
              <a:ext cx="1524002" cy="1010121"/>
              <a:chOff x="0" y="0"/>
              <a:chExt cx="1524000" cy="1010120"/>
            </a:xfrm>
          </p:grpSpPr>
          <p:sp>
            <p:nvSpPr>
              <p:cNvPr id="371" name="Line 4"/>
              <p:cNvSpPr/>
              <p:nvPr/>
            </p:nvSpPr>
            <p:spPr>
              <a:xfrm flipH="1">
                <a:off x="685800" y="0"/>
                <a:ext cx="1" cy="304800"/>
              </a:xfrm>
              <a:prstGeom prst="line">
                <a:avLst/>
              </a:prstGeom>
              <a:noFill/>
              <a:ln w="19050" cap="flat">
                <a:solidFill>
                  <a:schemeClr val="accent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Rectangle 12"/>
              <p:cNvSpPr/>
              <p:nvPr/>
            </p:nvSpPr>
            <p:spPr>
              <a:xfrm>
                <a:off x="0" y="304800"/>
                <a:ext cx="1524000" cy="705320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ctr">
                  <a:spcBef>
                    <a:spcPts val="1200"/>
                  </a:spcBef>
                  <a:defRPr sz="20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>
                    <a:solidFill>
                      <a:srgbClr val="FF0000"/>
                    </a:solidFill>
                  </a:rPr>
                  <a:t>Standard Deviation</a:t>
                </a:r>
              </a:p>
            </p:txBody>
          </p:sp>
        </p:grpSp>
        <p:sp>
          <p:nvSpPr>
            <p:cNvPr id="374" name="Line 9"/>
            <p:cNvSpPr/>
            <p:nvPr/>
          </p:nvSpPr>
          <p:spPr>
            <a:xfrm>
              <a:off x="7237413" y="684212"/>
              <a:ext cx="1" cy="45720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Rectangle 13"/>
            <p:cNvSpPr/>
            <p:nvPr/>
          </p:nvSpPr>
          <p:spPr>
            <a:xfrm>
              <a:off x="6705600" y="990600"/>
              <a:ext cx="1674813" cy="705321"/>
            </a:xfrm>
            <a:prstGeom prst="rect">
              <a:avLst/>
            </a:prstGeom>
            <a:solidFill>
              <a:srgbClr val="CCEC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ctr">
                <a:spcBef>
                  <a:spcPts val="1200"/>
                </a:spcBef>
                <a:defRPr sz="2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>
                  <a:solidFill>
                    <a:srgbClr val="FF0000"/>
                  </a:solidFill>
                </a:rPr>
                <a:t>Coefficient of Variation</a:t>
              </a:r>
            </a:p>
          </p:txBody>
        </p:sp>
        <p:grpSp>
          <p:nvGrpSpPr>
            <p:cNvPr id="378" name="Group 19"/>
            <p:cNvGrpSpPr/>
            <p:nvPr/>
          </p:nvGrpSpPr>
          <p:grpSpPr>
            <a:xfrm>
              <a:off x="0" y="685800"/>
              <a:ext cx="1216025" cy="702345"/>
              <a:chOff x="0" y="0"/>
              <a:chExt cx="1216025" cy="702344"/>
            </a:xfrm>
          </p:grpSpPr>
          <p:sp>
            <p:nvSpPr>
              <p:cNvPr id="376" name="Line 14"/>
              <p:cNvSpPr/>
              <p:nvPr/>
            </p:nvSpPr>
            <p:spPr>
              <a:xfrm flipH="1">
                <a:off x="457200" y="0"/>
                <a:ext cx="1" cy="381000"/>
              </a:xfrm>
              <a:prstGeom prst="line">
                <a:avLst/>
              </a:prstGeom>
              <a:noFill/>
              <a:ln w="19050" cap="flat">
                <a:solidFill>
                  <a:schemeClr val="accent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Rectangle 15"/>
              <p:cNvSpPr/>
              <p:nvPr/>
            </p:nvSpPr>
            <p:spPr>
              <a:xfrm>
                <a:off x="0" y="304800"/>
                <a:ext cx="1216025" cy="397544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ctr">
                  <a:spcBef>
                    <a:spcPts val="1200"/>
                  </a:spcBef>
                  <a:defRPr sz="20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>
                    <a:solidFill>
                      <a:srgbClr val="FF0000"/>
                    </a:solidFill>
                  </a:rPr>
                  <a:t>Range</a:t>
                </a:r>
              </a:p>
            </p:txBody>
          </p:sp>
        </p:grpSp>
        <p:grpSp>
          <p:nvGrpSpPr>
            <p:cNvPr id="381" name="Group 20"/>
            <p:cNvGrpSpPr/>
            <p:nvPr/>
          </p:nvGrpSpPr>
          <p:grpSpPr>
            <a:xfrm>
              <a:off x="2182812" y="685800"/>
              <a:ext cx="1371602" cy="702345"/>
              <a:chOff x="0" y="0"/>
              <a:chExt cx="1371600" cy="702344"/>
            </a:xfrm>
          </p:grpSpPr>
          <p:sp>
            <p:nvSpPr>
              <p:cNvPr id="379" name="Rectangle 11"/>
              <p:cNvSpPr/>
              <p:nvPr/>
            </p:nvSpPr>
            <p:spPr>
              <a:xfrm>
                <a:off x="0" y="304800"/>
                <a:ext cx="1371600" cy="397544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ctr">
                  <a:spcBef>
                    <a:spcPts val="1200"/>
                  </a:spcBef>
                  <a:defRPr sz="20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>
                    <a:solidFill>
                      <a:srgbClr val="FF0000"/>
                    </a:solidFill>
                  </a:rPr>
                  <a:t>Variance</a:t>
                </a:r>
              </a:p>
            </p:txBody>
          </p:sp>
          <p:sp>
            <p:nvSpPr>
              <p:cNvPr id="380" name="Line 18"/>
              <p:cNvSpPr/>
              <p:nvPr/>
            </p:nvSpPr>
            <p:spPr>
              <a:xfrm flipV="1">
                <a:off x="685800" y="0"/>
                <a:ext cx="1" cy="30480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233561-9FCD-CD5E-9BBE-233304017615}"/>
                  </a:ext>
                </a:extLst>
              </p14:cNvPr>
              <p14:cNvContentPartPr/>
              <p14:nvPr/>
            </p14:nvContentPartPr>
            <p14:xfrm>
              <a:off x="2071800" y="2382120"/>
              <a:ext cx="8330760" cy="79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233561-9FCD-CD5E-9BBE-2333040176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2440" y="2372760"/>
                <a:ext cx="8349480" cy="81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745277"/>
      </p:ext>
    </p:extLst>
  </p:cSld>
  <p:clrMapOvr>
    <a:masterClrMapping/>
  </p:clrMapOvr>
</p:sld>
</file>

<file path=ppt/theme/theme1.xml><?xml version="1.0" encoding="utf-8"?>
<a:theme xmlns:a="http://schemas.openxmlformats.org/drawingml/2006/main" name="3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462B8ABE-E096-AE47-83AB-22EEF33E0E93}"/>
    </a:ext>
  </a:extLst>
</a:theme>
</file>

<file path=ppt/theme/theme2.xml><?xml version="1.0" encoding="utf-8"?>
<a:theme xmlns:a="http://schemas.openxmlformats.org/drawingml/2006/main" name="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8556DDA0-CFA8-254C-B22F-F3E428BB76F9}"/>
    </a:ext>
  </a:extLst>
</a:theme>
</file>

<file path=ppt/theme/theme3.xml><?xml version="1.0" encoding="utf-8"?>
<a:theme xmlns:a="http://schemas.openxmlformats.org/drawingml/2006/main" name="1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43BC7B37-22C5-9A49-B7DA-7BB8F9F32986}"/>
    </a:ext>
  </a:extLst>
</a:theme>
</file>

<file path=ppt/theme/theme4.xml><?xml version="1.0" encoding="utf-8"?>
<a:theme xmlns:a="http://schemas.openxmlformats.org/drawingml/2006/main" name="4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67AB2C61-FA46-1D44-8F80-11CBDCAB8ABC}"/>
    </a:ext>
  </a:extLst>
</a:theme>
</file>

<file path=ppt/theme/theme5.xml><?xml version="1.0" encoding="utf-8"?>
<a:theme xmlns:a="http://schemas.openxmlformats.org/drawingml/2006/main" name="2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A53F46CE-AF55-B44D-954A-35DD6D126B55}"/>
    </a:ext>
  </a:extLst>
</a:theme>
</file>

<file path=ppt/theme/theme6.xml><?xml version="1.0" encoding="utf-8"?>
<a:theme xmlns:a="http://schemas.openxmlformats.org/drawingml/2006/main" name="5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ppt template" id="{C1FF496A-F666-394F-9045-B5F032B12056}" vid="{2982ED53-D7A8-C34F-BE0F-6AD3380172C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3_ARU Brand</Template>
  <TotalTime>400</TotalTime>
  <Words>2103</Words>
  <Application>Microsoft Office PowerPoint</Application>
  <PresentationFormat>Widescreen</PresentationFormat>
  <Paragraphs>307</Paragraphs>
  <Slides>38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ARU Raisonne DemiBold</vt:lpstr>
      <vt:lpstr>Calibri</vt:lpstr>
      <vt:lpstr>Cambria Math</vt:lpstr>
      <vt:lpstr>Lato Extended</vt:lpstr>
      <vt:lpstr>Raleway</vt:lpstr>
      <vt:lpstr>Times New Roman</vt:lpstr>
      <vt:lpstr>3_ARU Brand</vt:lpstr>
      <vt:lpstr>ARU Brand</vt:lpstr>
      <vt:lpstr>1_ARU Brand</vt:lpstr>
      <vt:lpstr>4_ARU Brand</vt:lpstr>
      <vt:lpstr>2_ARU Brand</vt:lpstr>
      <vt:lpstr>5_ARU Brand</vt:lpstr>
      <vt:lpstr>MOD006671  Quantitative Methods for Banking and Finance</vt:lpstr>
      <vt:lpstr>Shape of a Distribution</vt:lpstr>
      <vt:lpstr>Shape of a Distribution (Skewness)</vt:lpstr>
      <vt:lpstr>Shape of a Distribution  --  Kurtosis measures how sharply the curve rises approaching the center of the distribution)</vt:lpstr>
      <vt:lpstr>Leptokurtic</vt:lpstr>
      <vt:lpstr>Platykurtic</vt:lpstr>
      <vt:lpstr>Mesokurtic</vt:lpstr>
      <vt:lpstr>Kurtosis Interpretation</vt:lpstr>
      <vt:lpstr>Measures of Variation</vt:lpstr>
      <vt:lpstr>Measures of Variation: The Range</vt:lpstr>
      <vt:lpstr>Measures of Variation: Why The Range Can Be Misleading</vt:lpstr>
      <vt:lpstr>Measures of Variation: The Sample Variance</vt:lpstr>
      <vt:lpstr>Interpretation of Sample Variance</vt:lpstr>
      <vt:lpstr>PowerPoint Presentation</vt:lpstr>
      <vt:lpstr>Measures of Variation: The Sample Standard Deviation</vt:lpstr>
      <vt:lpstr>Interpretation of Standard Deviation</vt:lpstr>
      <vt:lpstr>PowerPoint Presentation</vt:lpstr>
      <vt:lpstr>Measures of Variation: Sample Standard Deviation: Calculation Example</vt:lpstr>
      <vt:lpstr>Measures of Variation: Sample Standard Deviation Calculation Example</vt:lpstr>
      <vt:lpstr>Measures of Variation: Comparing Standard Deviations</vt:lpstr>
      <vt:lpstr>Measures of Variation: Comparing Standard Deviations</vt:lpstr>
      <vt:lpstr>Measures of Variation: Summary Characteristics</vt:lpstr>
      <vt:lpstr>Practice Question 1 </vt:lpstr>
      <vt:lpstr>Detection of outliers</vt:lpstr>
      <vt:lpstr>Quartile Measures</vt:lpstr>
      <vt:lpstr>Quartile Measures: Calculation Rules</vt:lpstr>
      <vt:lpstr>Quartile Measures: Locating Quartiles</vt:lpstr>
      <vt:lpstr>Quartile Measures: Locating Quartiles</vt:lpstr>
      <vt:lpstr>Quartile Measures Calculating The Quartiles:  Example</vt:lpstr>
      <vt:lpstr>Quartile Measures: The Interquartile Range (IQR)</vt:lpstr>
      <vt:lpstr>Calculating The Interquartile Range</vt:lpstr>
      <vt:lpstr>The Five Number Summary</vt:lpstr>
      <vt:lpstr>Distribution Shape and The Boxplot</vt:lpstr>
      <vt:lpstr>Five Number Summary and The Boxplot</vt:lpstr>
      <vt:lpstr>Box plot</vt:lpstr>
      <vt:lpstr>Five Number Summary: Shape of Boxplots</vt:lpstr>
      <vt:lpstr>Boxplot Example</vt:lpstr>
      <vt:lpstr>Download SPSS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2: Quantitative Methods for Banking and Finance MOD005701</dc:title>
  <dc:creator>Kang, Wei</dc:creator>
  <cp:lastModifiedBy>Andre Samuel</cp:lastModifiedBy>
  <cp:revision>23</cp:revision>
  <cp:lastPrinted>2020-09-26T09:24:17Z</cp:lastPrinted>
  <dcterms:created xsi:type="dcterms:W3CDTF">2021-01-19T10:59:04Z</dcterms:created>
  <dcterms:modified xsi:type="dcterms:W3CDTF">2026-01-24T10:13:26Z</dcterms:modified>
</cp:coreProperties>
</file>